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01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08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10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96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6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78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17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49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33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87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13026-FB5A-4009-A594-5C93204F8A47}" type="datetimeFigureOut">
              <a:rPr lang="fr-FR" smtClean="0"/>
              <a:t>08/07/2012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9ED94-F772-4713-9B69-227F645CE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16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file:///C:\WINDOWS\Bureau\SCOLARITE\AA-SYLVIE\DIVERS\LOGOS\Logo_EPHE_couleur.jpg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0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6.png"/><Relationship Id="rId12" Type="http://schemas.openxmlformats.org/officeDocument/2006/relationships/image" Target="../media/image59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58.png"/><Relationship Id="rId5" Type="http://schemas.openxmlformats.org/officeDocument/2006/relationships/image" Target="file:///C:\WINDOWS\Bureau\SCOLARITE\AA-SYLVIE\DIVERS\LOGOS\Logo_EPHE_couleur.jpg" TargetMode="External"/><Relationship Id="rId10" Type="http://schemas.openxmlformats.org/officeDocument/2006/relationships/image" Target="../media/image57.png"/><Relationship Id="rId4" Type="http://schemas.openxmlformats.org/officeDocument/2006/relationships/image" Target="../media/image2.jpeg"/><Relationship Id="rId9" Type="http://schemas.openxmlformats.org/officeDocument/2006/relationships/image" Target="../media/image56.png"/><Relationship Id="rId1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IMG_0539a"/>
          <p:cNvPicPr>
            <a:picLocks noChangeAspect="1" noChangeArrowheads="1"/>
          </p:cNvPicPr>
          <p:nvPr/>
        </p:nvPicPr>
        <p:blipFill rotWithShape="1">
          <a:blip r:embed="rId2" cstate="print"/>
          <a:srcRect t="22018" r="12581"/>
          <a:stretch/>
        </p:blipFill>
        <p:spPr bwMode="auto">
          <a:xfrm>
            <a:off x="1203727" y="1021237"/>
            <a:ext cx="6824657" cy="3448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WINDOWS\Bureau\SCOLARITE\AA-SYLVIE\DIVERS\LOGOS\Logo_EPHE_couleur.jpg"/>
          <p:cNvPicPr>
            <a:picLocks noChangeAspect="1" noChangeArrowheads="1"/>
          </p:cNvPicPr>
          <p:nvPr/>
        </p:nvPicPr>
        <p:blipFill>
          <a:blip r:embed="rId3" r:link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26572"/>
            <a:ext cx="664812" cy="616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5" r="21889"/>
          <a:stretch>
            <a:fillRect/>
          </a:stretch>
        </p:blipFill>
        <p:spPr bwMode="auto">
          <a:xfrm>
            <a:off x="7159676" y="4490496"/>
            <a:ext cx="750310" cy="536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12" y="4525850"/>
            <a:ext cx="462409" cy="48056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043608" y="4110752"/>
            <a:ext cx="4620699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sz="1200" b="1" i="1" dirty="0" err="1">
                <a:solidFill>
                  <a:schemeClr val="bg1"/>
                </a:solidFill>
              </a:rPr>
              <a:t>Laboratoire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d'Excellence</a:t>
            </a:r>
            <a:r>
              <a:rPr lang="en-US" sz="1200" b="1" i="1" dirty="0">
                <a:solidFill>
                  <a:schemeClr val="bg1"/>
                </a:solidFill>
              </a:rPr>
              <a:t> « CORAIL »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fr-FR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Calibri" pitchFamily="34" charset="0"/>
              </a:rPr>
              <a:t>USR 3278 EPHE-CNRS, CRIOBE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Centre de 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Biologie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et 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d'Ecologie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Tropicale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et </a:t>
            </a: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Méditerranéenne</a:t>
            </a:r>
            <a:endParaRPr lang="en-US" sz="1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WordArt 12"/>
          <p:cNvSpPr>
            <a:spLocks noChangeArrowheads="1" noChangeShapeType="1" noTextEdit="1"/>
          </p:cNvSpPr>
          <p:nvPr/>
        </p:nvSpPr>
        <p:spPr bwMode="auto">
          <a:xfrm>
            <a:off x="4545603" y="3430663"/>
            <a:ext cx="3167585" cy="3046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Dr. Johann </a:t>
            </a:r>
            <a:r>
              <a:rPr lang="fr-FR" sz="2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MOURIER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01467" y="44624"/>
            <a:ext cx="7163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Inferring social behaviour and mating patterns in a reef shark from social network and molecular analyses</a:t>
            </a:r>
            <a:endParaRPr lang="fr-F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Profile Pictur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8" b="19482"/>
          <a:stretch/>
        </p:blipFill>
        <p:spPr bwMode="auto">
          <a:xfrm>
            <a:off x="80432" y="73978"/>
            <a:ext cx="1482349" cy="92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http://labex-corail.fr/images/template7/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702" y="4469750"/>
            <a:ext cx="1046499" cy="53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1" y="3734512"/>
            <a:ext cx="1377082" cy="132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2"/>
          <p:cNvGrpSpPr>
            <a:grpSpLocks/>
          </p:cNvGrpSpPr>
          <p:nvPr/>
        </p:nvGrpSpPr>
        <p:grpSpPr bwMode="auto">
          <a:xfrm rot="25590062">
            <a:off x="1342861" y="2626057"/>
            <a:ext cx="1637513" cy="1403947"/>
            <a:chOff x="1156" y="182"/>
            <a:chExt cx="4346" cy="3520"/>
          </a:xfrm>
        </p:grpSpPr>
        <p:sp>
          <p:nvSpPr>
            <p:cNvPr id="15" name="Oval 13"/>
            <p:cNvSpPr>
              <a:spLocks noChangeAspect="1" noChangeArrowheads="1"/>
            </p:cNvSpPr>
            <p:nvPr/>
          </p:nvSpPr>
          <p:spPr bwMode="auto">
            <a:xfrm>
              <a:off x="1156" y="3275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" name="Line 14"/>
            <p:cNvSpPr>
              <a:spLocks noChangeAspect="1" noChangeShapeType="1"/>
            </p:cNvSpPr>
            <p:nvPr/>
          </p:nvSpPr>
          <p:spPr bwMode="auto">
            <a:xfrm flipV="1">
              <a:off x="2880" y="1806"/>
              <a:ext cx="370" cy="9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Line 15"/>
            <p:cNvSpPr>
              <a:spLocks noChangeAspect="1" noChangeShapeType="1"/>
            </p:cNvSpPr>
            <p:nvPr/>
          </p:nvSpPr>
          <p:spPr bwMode="auto">
            <a:xfrm flipV="1">
              <a:off x="1293" y="2668"/>
              <a:ext cx="182" cy="6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Line 16"/>
            <p:cNvSpPr>
              <a:spLocks noChangeAspect="1" noChangeShapeType="1"/>
            </p:cNvSpPr>
            <p:nvPr/>
          </p:nvSpPr>
          <p:spPr bwMode="auto">
            <a:xfrm flipV="1">
              <a:off x="1362" y="3237"/>
              <a:ext cx="182" cy="1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7"/>
            <p:cNvSpPr>
              <a:spLocks noChangeAspect="1" noChangeShapeType="1"/>
            </p:cNvSpPr>
            <p:nvPr/>
          </p:nvSpPr>
          <p:spPr bwMode="auto">
            <a:xfrm>
              <a:off x="2925" y="2846"/>
              <a:ext cx="499" cy="2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18"/>
            <p:cNvSpPr>
              <a:spLocks noChangeAspect="1" noChangeShapeType="1"/>
            </p:cNvSpPr>
            <p:nvPr/>
          </p:nvSpPr>
          <p:spPr bwMode="auto">
            <a:xfrm flipH="1" flipV="1">
              <a:off x="3288" y="1761"/>
              <a:ext cx="667" cy="11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19"/>
            <p:cNvSpPr>
              <a:spLocks noChangeAspect="1" noChangeShapeType="1"/>
            </p:cNvSpPr>
            <p:nvPr/>
          </p:nvSpPr>
          <p:spPr bwMode="auto">
            <a:xfrm flipV="1">
              <a:off x="3664" y="3031"/>
              <a:ext cx="324" cy="4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Line 20"/>
            <p:cNvSpPr>
              <a:spLocks noChangeAspect="1" noChangeShapeType="1"/>
            </p:cNvSpPr>
            <p:nvPr/>
          </p:nvSpPr>
          <p:spPr bwMode="auto">
            <a:xfrm flipV="1">
              <a:off x="4244" y="3031"/>
              <a:ext cx="314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21"/>
            <p:cNvSpPr>
              <a:spLocks noChangeAspect="1" noChangeShapeType="1"/>
            </p:cNvSpPr>
            <p:nvPr/>
          </p:nvSpPr>
          <p:spPr bwMode="auto">
            <a:xfrm flipV="1">
              <a:off x="3560" y="3013"/>
              <a:ext cx="317" cy="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Line 22"/>
            <p:cNvSpPr>
              <a:spLocks noChangeAspect="1" noChangeShapeType="1"/>
            </p:cNvSpPr>
            <p:nvPr/>
          </p:nvSpPr>
          <p:spPr bwMode="auto">
            <a:xfrm flipH="1" flipV="1">
              <a:off x="3516" y="3167"/>
              <a:ext cx="90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Line 23"/>
            <p:cNvSpPr>
              <a:spLocks noChangeAspect="1" noChangeShapeType="1"/>
            </p:cNvSpPr>
            <p:nvPr/>
          </p:nvSpPr>
          <p:spPr bwMode="auto">
            <a:xfrm flipH="1" flipV="1">
              <a:off x="3288" y="1761"/>
              <a:ext cx="1225" cy="11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Line 24"/>
            <p:cNvSpPr>
              <a:spLocks noChangeAspect="1" noChangeShapeType="1"/>
            </p:cNvSpPr>
            <p:nvPr/>
          </p:nvSpPr>
          <p:spPr bwMode="auto">
            <a:xfrm>
              <a:off x="3560" y="3101"/>
              <a:ext cx="636" cy="4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Line 25"/>
            <p:cNvSpPr>
              <a:spLocks noChangeAspect="1" noChangeShapeType="1"/>
            </p:cNvSpPr>
            <p:nvPr/>
          </p:nvSpPr>
          <p:spPr bwMode="auto">
            <a:xfrm flipV="1">
              <a:off x="3697" y="3048"/>
              <a:ext cx="771" cy="5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Line 26"/>
            <p:cNvSpPr>
              <a:spLocks noChangeAspect="1" noChangeShapeType="1"/>
            </p:cNvSpPr>
            <p:nvPr/>
          </p:nvSpPr>
          <p:spPr bwMode="auto">
            <a:xfrm flipH="1" flipV="1">
              <a:off x="4054" y="3031"/>
              <a:ext cx="126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Line 27"/>
            <p:cNvSpPr>
              <a:spLocks noChangeAspect="1" noChangeShapeType="1"/>
            </p:cNvSpPr>
            <p:nvPr/>
          </p:nvSpPr>
          <p:spPr bwMode="auto">
            <a:xfrm>
              <a:off x="4059" y="2985"/>
              <a:ext cx="454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28"/>
            <p:cNvSpPr>
              <a:spLocks noChangeAspect="1" noChangeShapeType="1"/>
            </p:cNvSpPr>
            <p:nvPr/>
          </p:nvSpPr>
          <p:spPr bwMode="auto">
            <a:xfrm flipV="1">
              <a:off x="3696" y="3575"/>
              <a:ext cx="454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29"/>
            <p:cNvSpPr>
              <a:spLocks noChangeAspect="1" noChangeShapeType="1"/>
            </p:cNvSpPr>
            <p:nvPr/>
          </p:nvSpPr>
          <p:spPr bwMode="auto">
            <a:xfrm flipV="1">
              <a:off x="4056" y="1579"/>
              <a:ext cx="1264" cy="13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30"/>
            <p:cNvSpPr>
              <a:spLocks noChangeAspect="1" noChangeShapeType="1"/>
            </p:cNvSpPr>
            <p:nvPr/>
          </p:nvSpPr>
          <p:spPr bwMode="auto">
            <a:xfrm flipV="1">
              <a:off x="3697" y="618"/>
              <a:ext cx="362" cy="3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Line 31"/>
            <p:cNvSpPr>
              <a:spLocks noChangeAspect="1" noChangeShapeType="1"/>
            </p:cNvSpPr>
            <p:nvPr/>
          </p:nvSpPr>
          <p:spPr bwMode="auto">
            <a:xfrm flipV="1">
              <a:off x="4362" y="627"/>
              <a:ext cx="242" cy="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Line 32"/>
            <p:cNvSpPr>
              <a:spLocks noChangeAspect="1" noChangeShapeType="1"/>
            </p:cNvSpPr>
            <p:nvPr/>
          </p:nvSpPr>
          <p:spPr bwMode="auto">
            <a:xfrm flipV="1">
              <a:off x="3288" y="400"/>
              <a:ext cx="291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Line 33"/>
            <p:cNvSpPr>
              <a:spLocks noChangeAspect="1" noChangeShapeType="1"/>
            </p:cNvSpPr>
            <p:nvPr/>
          </p:nvSpPr>
          <p:spPr bwMode="auto">
            <a:xfrm flipH="1" flipV="1">
              <a:off x="3627" y="445"/>
              <a:ext cx="32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Line 34"/>
            <p:cNvSpPr>
              <a:spLocks noChangeAspect="1" noChangeShapeType="1"/>
            </p:cNvSpPr>
            <p:nvPr/>
          </p:nvSpPr>
          <p:spPr bwMode="auto">
            <a:xfrm>
              <a:off x="3697" y="409"/>
              <a:ext cx="317" cy="1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Line 35"/>
            <p:cNvSpPr>
              <a:spLocks noChangeAspect="1" noChangeShapeType="1"/>
            </p:cNvSpPr>
            <p:nvPr/>
          </p:nvSpPr>
          <p:spPr bwMode="auto">
            <a:xfrm flipV="1">
              <a:off x="3288" y="1273"/>
              <a:ext cx="998" cy="4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Line 36"/>
            <p:cNvSpPr>
              <a:spLocks noChangeAspect="1" noChangeShapeType="1"/>
            </p:cNvSpPr>
            <p:nvPr/>
          </p:nvSpPr>
          <p:spPr bwMode="auto">
            <a:xfrm flipH="1" flipV="1">
              <a:off x="4667" y="673"/>
              <a:ext cx="663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Line 37"/>
            <p:cNvSpPr>
              <a:spLocks noChangeAspect="1" noChangeShapeType="1"/>
            </p:cNvSpPr>
            <p:nvPr/>
          </p:nvSpPr>
          <p:spPr bwMode="auto">
            <a:xfrm>
              <a:off x="4422" y="1246"/>
              <a:ext cx="862" cy="3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38"/>
            <p:cNvSpPr>
              <a:spLocks noChangeAspect="1" noChangeShapeType="1"/>
            </p:cNvSpPr>
            <p:nvPr/>
          </p:nvSpPr>
          <p:spPr bwMode="auto">
            <a:xfrm flipV="1">
              <a:off x="3288" y="1604"/>
              <a:ext cx="1996" cy="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39"/>
            <p:cNvSpPr>
              <a:spLocks noChangeAspect="1" noChangeShapeType="1"/>
            </p:cNvSpPr>
            <p:nvPr/>
          </p:nvSpPr>
          <p:spPr bwMode="auto">
            <a:xfrm flipV="1">
              <a:off x="3288" y="1035"/>
              <a:ext cx="347" cy="6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40"/>
            <p:cNvSpPr>
              <a:spLocks noChangeAspect="1" noChangeShapeType="1"/>
            </p:cNvSpPr>
            <p:nvPr/>
          </p:nvSpPr>
          <p:spPr bwMode="auto">
            <a:xfrm>
              <a:off x="3288" y="854"/>
              <a:ext cx="272" cy="1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Line 41"/>
            <p:cNvSpPr>
              <a:spLocks noChangeAspect="1" noChangeShapeType="1"/>
            </p:cNvSpPr>
            <p:nvPr/>
          </p:nvSpPr>
          <p:spPr bwMode="auto">
            <a:xfrm>
              <a:off x="3742" y="1045"/>
              <a:ext cx="544" cy="2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Line 42"/>
            <p:cNvSpPr>
              <a:spLocks noChangeAspect="1" noChangeShapeType="1"/>
            </p:cNvSpPr>
            <p:nvPr/>
          </p:nvSpPr>
          <p:spPr bwMode="auto">
            <a:xfrm flipH="1" flipV="1">
              <a:off x="4146" y="581"/>
              <a:ext cx="140" cy="6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Line 43"/>
            <p:cNvSpPr>
              <a:spLocks noChangeAspect="1" noChangeShapeType="1"/>
            </p:cNvSpPr>
            <p:nvPr/>
          </p:nvSpPr>
          <p:spPr bwMode="auto">
            <a:xfrm flipH="1" flipV="1">
              <a:off x="4150" y="601"/>
              <a:ext cx="1134" cy="8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Line 44"/>
            <p:cNvSpPr>
              <a:spLocks noChangeAspect="1" noChangeShapeType="1"/>
            </p:cNvSpPr>
            <p:nvPr/>
          </p:nvSpPr>
          <p:spPr bwMode="auto">
            <a:xfrm flipV="1">
              <a:off x="3243" y="565"/>
              <a:ext cx="816" cy="2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Line 45"/>
            <p:cNvSpPr>
              <a:spLocks noChangeAspect="1" noChangeShapeType="1"/>
            </p:cNvSpPr>
            <p:nvPr/>
          </p:nvSpPr>
          <p:spPr bwMode="auto">
            <a:xfrm flipH="1" flipV="1">
              <a:off x="2975" y="536"/>
              <a:ext cx="177" cy="2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Line 46"/>
            <p:cNvSpPr>
              <a:spLocks noChangeAspect="1" noChangeShapeType="1"/>
            </p:cNvSpPr>
            <p:nvPr/>
          </p:nvSpPr>
          <p:spPr bwMode="auto">
            <a:xfrm>
              <a:off x="3016" y="463"/>
              <a:ext cx="1043" cy="1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Line 47"/>
            <p:cNvSpPr>
              <a:spLocks noChangeAspect="1" noChangeShapeType="1"/>
            </p:cNvSpPr>
            <p:nvPr/>
          </p:nvSpPr>
          <p:spPr bwMode="auto">
            <a:xfrm flipV="1">
              <a:off x="5330" y="854"/>
              <a:ext cx="54" cy="58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48"/>
            <p:cNvSpPr>
              <a:spLocks noChangeAspect="1" noChangeShapeType="1"/>
            </p:cNvSpPr>
            <p:nvPr/>
          </p:nvSpPr>
          <p:spPr bwMode="auto">
            <a:xfrm>
              <a:off x="4740" y="615"/>
              <a:ext cx="635" cy="17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Line 49"/>
            <p:cNvSpPr>
              <a:spLocks noChangeAspect="1" noChangeShapeType="1"/>
            </p:cNvSpPr>
            <p:nvPr/>
          </p:nvSpPr>
          <p:spPr bwMode="auto">
            <a:xfrm flipV="1">
              <a:off x="4309" y="355"/>
              <a:ext cx="95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Line 50"/>
            <p:cNvSpPr>
              <a:spLocks noChangeAspect="1" noChangeShapeType="1"/>
            </p:cNvSpPr>
            <p:nvPr/>
          </p:nvSpPr>
          <p:spPr bwMode="auto">
            <a:xfrm flipH="1" flipV="1">
              <a:off x="3198" y="899"/>
              <a:ext cx="63" cy="8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 flipH="1" flipV="1">
              <a:off x="1519" y="2668"/>
              <a:ext cx="91" cy="4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 flipV="1">
              <a:off x="1715" y="3121"/>
              <a:ext cx="408" cy="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 flipH="1" flipV="1">
              <a:off x="2064" y="2623"/>
              <a:ext cx="136" cy="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1715" y="3258"/>
              <a:ext cx="136" cy="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565" y="2623"/>
              <a:ext cx="136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1610" y="2546"/>
              <a:ext cx="31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 flipH="1" flipV="1">
              <a:off x="1791" y="2895"/>
              <a:ext cx="137" cy="4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 flipV="1">
              <a:off x="1973" y="3167"/>
              <a:ext cx="181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 flipV="1">
              <a:off x="1791" y="2804"/>
              <a:ext cx="998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383" y="3394"/>
              <a:ext cx="499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2064" y="3439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 flipV="1">
              <a:off x="2517" y="2895"/>
              <a:ext cx="272" cy="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2109" y="2532"/>
              <a:ext cx="68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 flipV="1">
              <a:off x="4604" y="3076"/>
              <a:ext cx="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 flipV="1">
              <a:off x="4604" y="2577"/>
              <a:ext cx="45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4740" y="2577"/>
              <a:ext cx="363" cy="3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 flipV="1">
              <a:off x="4059" y="2577"/>
              <a:ext cx="545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Line 68"/>
            <p:cNvSpPr>
              <a:spLocks noChangeShapeType="1"/>
            </p:cNvSpPr>
            <p:nvPr/>
          </p:nvSpPr>
          <p:spPr bwMode="auto">
            <a:xfrm>
              <a:off x="4649" y="3394"/>
              <a:ext cx="681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Line 69"/>
            <p:cNvSpPr>
              <a:spLocks noChangeShapeType="1"/>
            </p:cNvSpPr>
            <p:nvPr/>
          </p:nvSpPr>
          <p:spPr bwMode="auto">
            <a:xfrm>
              <a:off x="5193" y="2985"/>
              <a:ext cx="137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Line 70"/>
            <p:cNvSpPr>
              <a:spLocks noChangeShapeType="1"/>
            </p:cNvSpPr>
            <p:nvPr/>
          </p:nvSpPr>
          <p:spPr bwMode="auto">
            <a:xfrm>
              <a:off x="4604" y="2985"/>
              <a:ext cx="49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Line 71"/>
            <p:cNvSpPr>
              <a:spLocks noChangeShapeType="1"/>
            </p:cNvSpPr>
            <p:nvPr/>
          </p:nvSpPr>
          <p:spPr bwMode="auto">
            <a:xfrm flipH="1" flipV="1">
              <a:off x="4014" y="3031"/>
              <a:ext cx="544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Line 72"/>
            <p:cNvSpPr>
              <a:spLocks noChangeShapeType="1"/>
            </p:cNvSpPr>
            <p:nvPr/>
          </p:nvSpPr>
          <p:spPr bwMode="auto">
            <a:xfrm flipH="1" flipV="1">
              <a:off x="4694" y="2623"/>
              <a:ext cx="636" cy="9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Line 73"/>
            <p:cNvSpPr>
              <a:spLocks noChangeShapeType="1"/>
            </p:cNvSpPr>
            <p:nvPr/>
          </p:nvSpPr>
          <p:spPr bwMode="auto">
            <a:xfrm flipV="1">
              <a:off x="4286" y="3394"/>
              <a:ext cx="318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Line 74"/>
            <p:cNvSpPr>
              <a:spLocks noChangeShapeType="1"/>
            </p:cNvSpPr>
            <p:nvPr/>
          </p:nvSpPr>
          <p:spPr bwMode="auto">
            <a:xfrm flipV="1">
              <a:off x="2699" y="536"/>
              <a:ext cx="181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Line 75"/>
            <p:cNvSpPr>
              <a:spLocks noChangeShapeType="1"/>
            </p:cNvSpPr>
            <p:nvPr/>
          </p:nvSpPr>
          <p:spPr bwMode="auto">
            <a:xfrm>
              <a:off x="2699" y="854"/>
              <a:ext cx="4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4422" y="355"/>
              <a:ext cx="182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H="1">
              <a:off x="4150" y="309"/>
              <a:ext cx="182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Line 78"/>
            <p:cNvSpPr>
              <a:spLocks noChangeShapeType="1"/>
            </p:cNvSpPr>
            <p:nvPr/>
          </p:nvSpPr>
          <p:spPr bwMode="auto">
            <a:xfrm flipH="1">
              <a:off x="4649" y="445"/>
              <a:ext cx="363" cy="9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Line 79"/>
            <p:cNvSpPr>
              <a:spLocks noChangeShapeType="1"/>
            </p:cNvSpPr>
            <p:nvPr/>
          </p:nvSpPr>
          <p:spPr bwMode="auto">
            <a:xfrm>
              <a:off x="5057" y="400"/>
              <a:ext cx="318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Line 80"/>
            <p:cNvSpPr>
              <a:spLocks noChangeShapeType="1"/>
            </p:cNvSpPr>
            <p:nvPr/>
          </p:nvSpPr>
          <p:spPr bwMode="auto">
            <a:xfrm flipH="1">
              <a:off x="4649" y="400"/>
              <a:ext cx="318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Line 81"/>
            <p:cNvSpPr>
              <a:spLocks noChangeShapeType="1"/>
            </p:cNvSpPr>
            <p:nvPr/>
          </p:nvSpPr>
          <p:spPr bwMode="auto">
            <a:xfrm>
              <a:off x="4649" y="1489"/>
              <a:ext cx="0" cy="9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Line 82"/>
            <p:cNvSpPr>
              <a:spLocks noChangeShapeType="1"/>
            </p:cNvSpPr>
            <p:nvPr/>
          </p:nvSpPr>
          <p:spPr bwMode="auto">
            <a:xfrm flipH="1" flipV="1">
              <a:off x="4332" y="1262"/>
              <a:ext cx="226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Line 83"/>
            <p:cNvSpPr>
              <a:spLocks noChangeShapeType="1"/>
            </p:cNvSpPr>
            <p:nvPr/>
          </p:nvSpPr>
          <p:spPr bwMode="auto">
            <a:xfrm flipV="1">
              <a:off x="3288" y="627"/>
              <a:ext cx="1270" cy="104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Line 84"/>
            <p:cNvSpPr>
              <a:spLocks noChangeShapeType="1"/>
            </p:cNvSpPr>
            <p:nvPr/>
          </p:nvSpPr>
          <p:spPr bwMode="auto">
            <a:xfrm flipV="1">
              <a:off x="2563" y="3121"/>
              <a:ext cx="861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Line 85"/>
            <p:cNvSpPr>
              <a:spLocks noChangeShapeType="1"/>
            </p:cNvSpPr>
            <p:nvPr/>
          </p:nvSpPr>
          <p:spPr bwMode="auto">
            <a:xfrm>
              <a:off x="2653" y="899"/>
              <a:ext cx="182" cy="19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Line 86"/>
            <p:cNvSpPr>
              <a:spLocks noChangeShapeType="1"/>
            </p:cNvSpPr>
            <p:nvPr/>
          </p:nvSpPr>
          <p:spPr bwMode="auto">
            <a:xfrm>
              <a:off x="2653" y="944"/>
              <a:ext cx="590" cy="7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Line 87"/>
            <p:cNvSpPr>
              <a:spLocks noChangeShapeType="1"/>
            </p:cNvSpPr>
            <p:nvPr/>
          </p:nvSpPr>
          <p:spPr bwMode="auto">
            <a:xfrm>
              <a:off x="3697" y="1080"/>
              <a:ext cx="408" cy="7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Line 88"/>
            <p:cNvSpPr>
              <a:spLocks noChangeShapeType="1"/>
            </p:cNvSpPr>
            <p:nvPr/>
          </p:nvSpPr>
          <p:spPr bwMode="auto">
            <a:xfrm flipV="1">
              <a:off x="4150" y="1489"/>
              <a:ext cx="408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Line 89"/>
            <p:cNvSpPr>
              <a:spLocks noChangeShapeType="1"/>
            </p:cNvSpPr>
            <p:nvPr/>
          </p:nvSpPr>
          <p:spPr bwMode="auto">
            <a:xfrm flipH="1">
              <a:off x="2880" y="1942"/>
              <a:ext cx="1225" cy="8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Line 90"/>
            <p:cNvSpPr>
              <a:spLocks noChangeShapeType="1"/>
            </p:cNvSpPr>
            <p:nvPr/>
          </p:nvSpPr>
          <p:spPr bwMode="auto">
            <a:xfrm flipV="1">
              <a:off x="1655" y="2895"/>
              <a:ext cx="91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Line 91"/>
            <p:cNvSpPr>
              <a:spLocks noChangeShapeType="1"/>
            </p:cNvSpPr>
            <p:nvPr/>
          </p:nvSpPr>
          <p:spPr bwMode="auto">
            <a:xfrm flipV="1">
              <a:off x="2245" y="2849"/>
              <a:ext cx="590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Line 92"/>
            <p:cNvSpPr>
              <a:spLocks noChangeShapeType="1"/>
            </p:cNvSpPr>
            <p:nvPr/>
          </p:nvSpPr>
          <p:spPr bwMode="auto">
            <a:xfrm flipV="1">
              <a:off x="2064" y="1761"/>
              <a:ext cx="1179" cy="7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Line 93"/>
            <p:cNvSpPr>
              <a:spLocks noChangeShapeType="1"/>
            </p:cNvSpPr>
            <p:nvPr/>
          </p:nvSpPr>
          <p:spPr bwMode="auto">
            <a:xfrm>
              <a:off x="4150" y="1942"/>
              <a:ext cx="499" cy="5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Line 94"/>
            <p:cNvSpPr>
              <a:spLocks noChangeShapeType="1"/>
            </p:cNvSpPr>
            <p:nvPr/>
          </p:nvSpPr>
          <p:spPr bwMode="auto">
            <a:xfrm flipV="1">
              <a:off x="4150" y="1216"/>
              <a:ext cx="182" cy="6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Line 95"/>
            <p:cNvSpPr>
              <a:spLocks noChangeShapeType="1"/>
            </p:cNvSpPr>
            <p:nvPr/>
          </p:nvSpPr>
          <p:spPr bwMode="auto">
            <a:xfrm>
              <a:off x="2699" y="899"/>
              <a:ext cx="1360" cy="9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Oval 96"/>
            <p:cNvSpPr>
              <a:spLocks noChangeAspect="1" noChangeArrowheads="1"/>
            </p:cNvSpPr>
            <p:nvPr/>
          </p:nvSpPr>
          <p:spPr bwMode="auto">
            <a:xfrm>
              <a:off x="2744" y="2713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9" name="Oval 97"/>
            <p:cNvSpPr>
              <a:spLocks noChangeAspect="1" noChangeArrowheads="1"/>
            </p:cNvSpPr>
            <p:nvPr/>
          </p:nvSpPr>
          <p:spPr bwMode="auto">
            <a:xfrm>
              <a:off x="2390" y="3357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0" name="Oval 98"/>
            <p:cNvSpPr>
              <a:spLocks noChangeAspect="1" noChangeArrowheads="1"/>
            </p:cNvSpPr>
            <p:nvPr/>
          </p:nvSpPr>
          <p:spPr bwMode="auto">
            <a:xfrm>
              <a:off x="2109" y="2985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1" name="Oval 99"/>
            <p:cNvSpPr>
              <a:spLocks noChangeAspect="1" noChangeArrowheads="1"/>
            </p:cNvSpPr>
            <p:nvPr/>
          </p:nvSpPr>
          <p:spPr bwMode="auto">
            <a:xfrm>
              <a:off x="1928" y="2441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" name="Oval 100"/>
            <p:cNvSpPr>
              <a:spLocks noChangeAspect="1" noChangeArrowheads="1"/>
            </p:cNvSpPr>
            <p:nvPr/>
          </p:nvSpPr>
          <p:spPr bwMode="auto">
            <a:xfrm>
              <a:off x="1655" y="2722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" name="Oval 101"/>
            <p:cNvSpPr>
              <a:spLocks noChangeAspect="1" noChangeArrowheads="1"/>
            </p:cNvSpPr>
            <p:nvPr/>
          </p:nvSpPr>
          <p:spPr bwMode="auto">
            <a:xfrm>
              <a:off x="1519" y="3085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" name="Oval 102"/>
            <p:cNvSpPr>
              <a:spLocks noChangeAspect="1" noChangeArrowheads="1"/>
            </p:cNvSpPr>
            <p:nvPr/>
          </p:nvSpPr>
          <p:spPr bwMode="auto">
            <a:xfrm>
              <a:off x="1383" y="2458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5" name="Oval 103"/>
            <p:cNvSpPr>
              <a:spLocks noChangeAspect="1" noChangeArrowheads="1"/>
            </p:cNvSpPr>
            <p:nvPr/>
          </p:nvSpPr>
          <p:spPr bwMode="auto">
            <a:xfrm>
              <a:off x="1837" y="3312"/>
              <a:ext cx="218" cy="21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6" name="Oval 104"/>
            <p:cNvSpPr>
              <a:spLocks noChangeAspect="1" noChangeArrowheads="1"/>
            </p:cNvSpPr>
            <p:nvPr/>
          </p:nvSpPr>
          <p:spPr bwMode="auto">
            <a:xfrm>
              <a:off x="3379" y="2985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7" name="Oval 105"/>
            <p:cNvSpPr>
              <a:spLocks noChangeAspect="1" noChangeArrowheads="1"/>
            </p:cNvSpPr>
            <p:nvPr/>
          </p:nvSpPr>
          <p:spPr bwMode="auto">
            <a:xfrm>
              <a:off x="3878" y="2894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8" name="Oval 106"/>
            <p:cNvSpPr>
              <a:spLocks noChangeAspect="1" noChangeArrowheads="1"/>
            </p:cNvSpPr>
            <p:nvPr/>
          </p:nvSpPr>
          <p:spPr bwMode="auto">
            <a:xfrm>
              <a:off x="4105" y="3484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9" name="Oval 107"/>
            <p:cNvSpPr>
              <a:spLocks noChangeAspect="1" noChangeArrowheads="1"/>
            </p:cNvSpPr>
            <p:nvPr/>
          </p:nvSpPr>
          <p:spPr bwMode="auto">
            <a:xfrm>
              <a:off x="3515" y="3439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0" name="Oval 108"/>
            <p:cNvSpPr>
              <a:spLocks noChangeAspect="1" noChangeArrowheads="1"/>
            </p:cNvSpPr>
            <p:nvPr/>
          </p:nvSpPr>
          <p:spPr bwMode="auto">
            <a:xfrm>
              <a:off x="4513" y="3258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1" name="Oval 109"/>
            <p:cNvSpPr>
              <a:spLocks noChangeAspect="1" noChangeArrowheads="1"/>
            </p:cNvSpPr>
            <p:nvPr/>
          </p:nvSpPr>
          <p:spPr bwMode="auto">
            <a:xfrm>
              <a:off x="4468" y="2894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2" name="Oval 110"/>
            <p:cNvSpPr>
              <a:spLocks noChangeAspect="1" noChangeArrowheads="1"/>
            </p:cNvSpPr>
            <p:nvPr/>
          </p:nvSpPr>
          <p:spPr bwMode="auto">
            <a:xfrm>
              <a:off x="4558" y="2441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3" name="Oval 111"/>
            <p:cNvSpPr>
              <a:spLocks noChangeAspect="1" noChangeArrowheads="1"/>
            </p:cNvSpPr>
            <p:nvPr/>
          </p:nvSpPr>
          <p:spPr bwMode="auto">
            <a:xfrm>
              <a:off x="5057" y="2849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" name="Oval 112"/>
            <p:cNvSpPr>
              <a:spLocks noChangeAspect="1" noChangeArrowheads="1"/>
            </p:cNvSpPr>
            <p:nvPr/>
          </p:nvSpPr>
          <p:spPr bwMode="auto">
            <a:xfrm>
              <a:off x="5239" y="3439"/>
              <a:ext cx="218" cy="218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5" name="Oval 113"/>
            <p:cNvSpPr>
              <a:spLocks noChangeAspect="1" noChangeArrowheads="1"/>
            </p:cNvSpPr>
            <p:nvPr/>
          </p:nvSpPr>
          <p:spPr bwMode="auto">
            <a:xfrm>
              <a:off x="5239" y="1443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6" name="Oval 114"/>
            <p:cNvSpPr>
              <a:spLocks noChangeAspect="1" noChangeArrowheads="1"/>
            </p:cNvSpPr>
            <p:nvPr/>
          </p:nvSpPr>
          <p:spPr bwMode="auto">
            <a:xfrm>
              <a:off x="4023" y="1806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7" name="Oval 115"/>
            <p:cNvSpPr>
              <a:spLocks noChangeAspect="1" noChangeArrowheads="1"/>
            </p:cNvSpPr>
            <p:nvPr/>
          </p:nvSpPr>
          <p:spPr bwMode="auto">
            <a:xfrm>
              <a:off x="4522" y="1352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" name="Oval 116"/>
            <p:cNvSpPr>
              <a:spLocks noChangeAspect="1" noChangeArrowheads="1"/>
            </p:cNvSpPr>
            <p:nvPr/>
          </p:nvSpPr>
          <p:spPr bwMode="auto">
            <a:xfrm>
              <a:off x="4196" y="1125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9" name="Oval 117"/>
            <p:cNvSpPr>
              <a:spLocks noChangeAspect="1" noChangeArrowheads="1"/>
            </p:cNvSpPr>
            <p:nvPr/>
          </p:nvSpPr>
          <p:spPr bwMode="auto">
            <a:xfrm>
              <a:off x="4513" y="490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lang="fr-FR"/>
            </a:p>
          </p:txBody>
        </p:sp>
        <p:sp>
          <p:nvSpPr>
            <p:cNvPr id="120" name="Oval 118"/>
            <p:cNvSpPr>
              <a:spLocks noChangeAspect="1" noChangeArrowheads="1"/>
            </p:cNvSpPr>
            <p:nvPr/>
          </p:nvSpPr>
          <p:spPr bwMode="auto">
            <a:xfrm>
              <a:off x="5284" y="672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1" name="Oval 119"/>
            <p:cNvSpPr>
              <a:spLocks noChangeAspect="1" noChangeArrowheads="1"/>
            </p:cNvSpPr>
            <p:nvPr/>
          </p:nvSpPr>
          <p:spPr bwMode="auto">
            <a:xfrm>
              <a:off x="4930" y="264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2" name="Oval 120"/>
            <p:cNvSpPr>
              <a:spLocks noChangeAspect="1" noChangeArrowheads="1"/>
            </p:cNvSpPr>
            <p:nvPr/>
          </p:nvSpPr>
          <p:spPr bwMode="auto">
            <a:xfrm>
              <a:off x="4286" y="182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" name="Oval 121"/>
            <p:cNvSpPr>
              <a:spLocks noChangeAspect="1" noChangeArrowheads="1"/>
            </p:cNvSpPr>
            <p:nvPr/>
          </p:nvSpPr>
          <p:spPr bwMode="auto">
            <a:xfrm>
              <a:off x="4014" y="445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" name="Oval 122"/>
            <p:cNvSpPr>
              <a:spLocks noChangeAspect="1" noChangeArrowheads="1"/>
            </p:cNvSpPr>
            <p:nvPr/>
          </p:nvSpPr>
          <p:spPr bwMode="auto">
            <a:xfrm>
              <a:off x="3515" y="264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5" name="Oval 123"/>
            <p:cNvSpPr>
              <a:spLocks noChangeAspect="1" noChangeArrowheads="1"/>
            </p:cNvSpPr>
            <p:nvPr/>
          </p:nvSpPr>
          <p:spPr bwMode="auto">
            <a:xfrm>
              <a:off x="3560" y="899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6" name="Oval 124"/>
            <p:cNvSpPr>
              <a:spLocks noChangeAspect="1" noChangeArrowheads="1"/>
            </p:cNvSpPr>
            <p:nvPr/>
          </p:nvSpPr>
          <p:spPr bwMode="auto">
            <a:xfrm>
              <a:off x="3152" y="1624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7" name="Oval 125"/>
            <p:cNvSpPr>
              <a:spLocks noChangeAspect="1" noChangeArrowheads="1"/>
            </p:cNvSpPr>
            <p:nvPr/>
          </p:nvSpPr>
          <p:spPr bwMode="auto">
            <a:xfrm>
              <a:off x="3107" y="762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8" name="Oval 126"/>
            <p:cNvSpPr>
              <a:spLocks noChangeAspect="1" noChangeArrowheads="1"/>
            </p:cNvSpPr>
            <p:nvPr/>
          </p:nvSpPr>
          <p:spPr bwMode="auto">
            <a:xfrm>
              <a:off x="2526" y="772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9" name="Oval 127"/>
            <p:cNvSpPr>
              <a:spLocks noChangeAspect="1" noChangeArrowheads="1"/>
            </p:cNvSpPr>
            <p:nvPr/>
          </p:nvSpPr>
          <p:spPr bwMode="auto">
            <a:xfrm>
              <a:off x="2835" y="354"/>
              <a:ext cx="218" cy="218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130" name="Picture 6" descr="TUB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4614">
            <a:off x="1755453" y="2653999"/>
            <a:ext cx="1028739" cy="156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ZoneTexte 130"/>
          <p:cNvSpPr txBox="1"/>
          <p:nvPr/>
        </p:nvSpPr>
        <p:spPr>
          <a:xfrm>
            <a:off x="5290702" y="3847159"/>
            <a:ext cx="2180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</a:rPr>
              <a:t>&amp; Serge PLANES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7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771800" y="44624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err="1" smtClean="0">
                <a:solidFill>
                  <a:schemeClr val="bg1"/>
                </a:solidFill>
              </a:rPr>
              <a:t>Context</a:t>
            </a:r>
            <a:endParaRPr lang="fr-FR" sz="4800" dirty="0">
              <a:solidFill>
                <a:schemeClr val="bg1"/>
              </a:solidFill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182329"/>
            <a:ext cx="1832595" cy="118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 descr="163169_10150116622421368_164199491367_8158346_1503844_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367797"/>
            <a:ext cx="1832595" cy="89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lemon_ag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3222257"/>
            <a:ext cx="1832596" cy="86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GNS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6709"/>
            <a:ext cx="1832595" cy="106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©ROrmond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r="34445" b="12573"/>
          <a:stretch>
            <a:fillRect/>
          </a:stretch>
        </p:blipFill>
        <p:spPr bwMode="auto">
          <a:xfrm>
            <a:off x="7380311" y="3834603"/>
            <a:ext cx="1748245" cy="129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4847771637_1dd5f80c15"/>
          <p:cNvPicPr>
            <a:picLocks noChangeAspect="1" noChangeArrowheads="1"/>
          </p:cNvPicPr>
          <p:nvPr/>
        </p:nvPicPr>
        <p:blipFill>
          <a:blip r:embed="rId7" cstate="print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1131590"/>
            <a:ext cx="1748245" cy="92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2033374"/>
            <a:ext cx="1748245" cy="104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5" descr="5nurse_sidetail_hema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4" b="6209"/>
          <a:stretch>
            <a:fillRect/>
          </a:stretch>
        </p:blipFill>
        <p:spPr bwMode="auto">
          <a:xfrm>
            <a:off x="7380311" y="3071029"/>
            <a:ext cx="1748245" cy="103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979712" y="1203598"/>
            <a:ext cx="53285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Many shark species aggregate.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Reef-associated </a:t>
            </a:r>
            <a:r>
              <a:rPr lang="en-GB" dirty="0" smtClean="0">
                <a:solidFill>
                  <a:schemeClr val="bg1"/>
                </a:solidFill>
              </a:rPr>
              <a:t>sharks </a:t>
            </a:r>
            <a:r>
              <a:rPr lang="en-GB" dirty="0">
                <a:solidFill>
                  <a:schemeClr val="bg1"/>
                </a:solidFill>
              </a:rPr>
              <a:t>often show strong patterns of site fidelity </a:t>
            </a:r>
            <a:r>
              <a:rPr lang="en-GB" dirty="0" smtClean="0">
                <a:solidFill>
                  <a:schemeClr val="bg1"/>
                </a:solidFill>
              </a:rPr>
              <a:t>: </a:t>
            </a:r>
            <a:r>
              <a:rPr lang="en-GB" dirty="0" smtClean="0">
                <a:solidFill>
                  <a:srgbClr val="FFFF00"/>
                </a:solidFill>
              </a:rPr>
              <a:t>a </a:t>
            </a:r>
            <a:r>
              <a:rPr lang="en-GB" dirty="0">
                <a:solidFill>
                  <a:srgbClr val="FFFF00"/>
                </a:solidFill>
              </a:rPr>
              <a:t>prerequisite for </a:t>
            </a:r>
            <a:r>
              <a:rPr lang="en-GB" dirty="0" smtClean="0">
                <a:solidFill>
                  <a:srgbClr val="FFFF00"/>
                </a:solidFill>
              </a:rPr>
              <a:t>sociality?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Limited </a:t>
            </a:r>
            <a:r>
              <a:rPr lang="en-GB" dirty="0">
                <a:solidFill>
                  <a:schemeClr val="bg1"/>
                </a:solidFill>
              </a:rPr>
              <a:t>empirical evidence that such grouping is socially driven. </a:t>
            </a:r>
            <a:endParaRPr lang="en-GB" dirty="0" smtClean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Interplay </a:t>
            </a:r>
            <a:r>
              <a:rPr lang="en-GB" dirty="0">
                <a:solidFill>
                  <a:schemeClr val="bg1"/>
                </a:solidFill>
              </a:rPr>
              <a:t>between dispersal strategies, genetic structure and social </a:t>
            </a:r>
            <a:r>
              <a:rPr lang="en-GB" dirty="0" smtClean="0">
                <a:solidFill>
                  <a:schemeClr val="bg1"/>
                </a:solidFill>
              </a:rPr>
              <a:t>behaviour?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	</a:t>
            </a:r>
            <a:r>
              <a:rPr lang="en-GB" dirty="0" smtClean="0">
                <a:solidFill>
                  <a:schemeClr val="bg1"/>
                </a:solidFill>
              </a:rPr>
              <a:t>Understanding </a:t>
            </a:r>
            <a:r>
              <a:rPr lang="en-GB" dirty="0">
                <a:solidFill>
                  <a:schemeClr val="bg1"/>
                </a:solidFill>
              </a:rPr>
              <a:t>the </a:t>
            </a:r>
            <a:r>
              <a:rPr lang="en-GB" dirty="0" err="1">
                <a:solidFill>
                  <a:schemeClr val="bg1"/>
                </a:solidFill>
              </a:rPr>
              <a:t>assortative</a:t>
            </a:r>
            <a:r>
              <a:rPr lang="en-GB" dirty="0">
                <a:solidFill>
                  <a:schemeClr val="bg1"/>
                </a:solidFill>
              </a:rPr>
              <a:t> forces behind the structural properties of shark </a:t>
            </a:r>
            <a:r>
              <a:rPr lang="en-GB" dirty="0" smtClean="0">
                <a:solidFill>
                  <a:schemeClr val="bg1"/>
                </a:solidFill>
              </a:rPr>
              <a:t>populations. 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5" name="Picture 2" descr="Nager-avec-un-requin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3059113" cy="60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2195736" y="4299942"/>
            <a:ext cx="503237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1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IMG_85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7" t="11150" r="4305" b="30943"/>
          <a:stretch>
            <a:fillRect/>
          </a:stretch>
        </p:blipFill>
        <p:spPr bwMode="auto">
          <a:xfrm>
            <a:off x="4352231" y="117905"/>
            <a:ext cx="4791769" cy="13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179388" y="2124695"/>
            <a:ext cx="33845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r="8723"/>
          <a:stretch>
            <a:fillRect/>
          </a:stretch>
        </p:blipFill>
        <p:spPr bwMode="auto">
          <a:xfrm>
            <a:off x="2532994" y="2848347"/>
            <a:ext cx="509778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787600" y="2484667"/>
            <a:ext cx="9215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dirty="0" err="1" smtClean="0">
                <a:solidFill>
                  <a:schemeClr val="bg1"/>
                </a:solidFill>
              </a:rPr>
              <a:t>Study</a:t>
            </a:r>
            <a:r>
              <a:rPr lang="fr-FR" sz="2400" dirty="0" smtClean="0">
                <a:solidFill>
                  <a:schemeClr val="bg1"/>
                </a:solidFill>
              </a:rPr>
              <a:t> site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lum bright="-18000"/>
          </a:blip>
          <a:srcRect/>
          <a:stretch>
            <a:fillRect/>
          </a:stretch>
        </p:blipFill>
        <p:spPr bwMode="auto">
          <a:xfrm>
            <a:off x="2511086" y="3798942"/>
            <a:ext cx="259080" cy="253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lum bright="-18000"/>
          </a:blip>
          <a:srcRect/>
          <a:stretch>
            <a:fillRect/>
          </a:stretch>
        </p:blipFill>
        <p:spPr bwMode="auto">
          <a:xfrm>
            <a:off x="3807439" y="3582726"/>
            <a:ext cx="259080" cy="257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6950690" y="4746680"/>
            <a:ext cx="42481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6952594" y="4698102"/>
            <a:ext cx="0" cy="9429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866410" y="4371950"/>
            <a:ext cx="369886" cy="20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7607" tIns="28804" rIns="57607" bIns="2880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dirty="0">
                <a:solidFill>
                  <a:srgbClr val="FFFFFF"/>
                </a:solidFill>
              </a:rPr>
              <a:t>1 km</a:t>
            </a:r>
            <a:endParaRPr lang="fr-FR" dirty="0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952595" y="4746680"/>
            <a:ext cx="42481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6683037" y="3223632"/>
            <a:ext cx="150495" cy="14954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5617190" y="3301737"/>
            <a:ext cx="150495" cy="14954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6471583" y="3375080"/>
            <a:ext cx="150495" cy="14954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6590535" y="2891720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6372200" y="3003798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5540810" y="2931790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2684443" y="4662860"/>
            <a:ext cx="150495" cy="14954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597972" y="4334000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1" name="Oval 23"/>
          <p:cNvSpPr>
            <a:spLocks noChangeArrowheads="1"/>
          </p:cNvSpPr>
          <p:nvPr/>
        </p:nvSpPr>
        <p:spPr bwMode="auto">
          <a:xfrm>
            <a:off x="2843510" y="3826566"/>
            <a:ext cx="150495" cy="14954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Oval 24"/>
          <p:cNvSpPr>
            <a:spLocks noChangeArrowheads="1"/>
          </p:cNvSpPr>
          <p:nvPr/>
        </p:nvSpPr>
        <p:spPr bwMode="auto">
          <a:xfrm>
            <a:off x="4117955" y="3654162"/>
            <a:ext cx="150495" cy="1485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4532698" y="2963728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" name="Text Box 26"/>
          <p:cNvSpPr txBox="1">
            <a:spLocks noChangeArrowheads="1"/>
          </p:cNvSpPr>
          <p:nvPr/>
        </p:nvSpPr>
        <p:spPr bwMode="auto">
          <a:xfrm>
            <a:off x="3995936" y="3291830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2761639" y="3446879"/>
            <a:ext cx="327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6" name="Oval 28"/>
          <p:cNvSpPr>
            <a:spLocks noChangeArrowheads="1"/>
          </p:cNvSpPr>
          <p:nvPr/>
        </p:nvSpPr>
        <p:spPr bwMode="auto">
          <a:xfrm>
            <a:off x="4628495" y="3303643"/>
            <a:ext cx="150495" cy="14954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27" name="Picture 29"/>
          <p:cNvPicPr>
            <a:picLocks noChangeAspect="1" noChangeArrowheads="1"/>
          </p:cNvPicPr>
          <p:nvPr/>
        </p:nvPicPr>
        <p:blipFill>
          <a:blip r:embed="rId4" cstate="print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927" y="3280782"/>
            <a:ext cx="259080" cy="25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0"/>
          <p:cNvPicPr>
            <a:picLocks noChangeAspect="1" noChangeArrowheads="1"/>
          </p:cNvPicPr>
          <p:nvPr/>
        </p:nvPicPr>
        <p:blipFill>
          <a:blip r:embed="rId6" cstate="print">
            <a:lum bright="6000" contrast="12000"/>
          </a:blip>
          <a:srcRect/>
          <a:stretch>
            <a:fillRect/>
          </a:stretch>
        </p:blipFill>
        <p:spPr bwMode="auto">
          <a:xfrm>
            <a:off x="2208876" y="2443075"/>
            <a:ext cx="1512570" cy="1088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31" descr="criobe_new"/>
          <p:cNvPicPr>
            <a:picLocks noChangeAspect="1" noChangeArrowheads="1"/>
          </p:cNvPicPr>
          <p:nvPr/>
        </p:nvPicPr>
        <p:blipFill>
          <a:blip r:embed="rId7" cstate="print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17" y="2772442"/>
            <a:ext cx="344805" cy="331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2295554" y="2451542"/>
            <a:ext cx="604837" cy="220921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>
            <a:off x="7372647" y="4705722"/>
            <a:ext cx="0" cy="9429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333048" y="85053"/>
            <a:ext cx="618316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600" b="1" dirty="0" err="1" smtClean="0">
                <a:solidFill>
                  <a:schemeClr val="bg1"/>
                </a:solidFill>
              </a:rPr>
              <a:t>Previous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results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from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acoustic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telemetry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around</a:t>
            </a:r>
            <a:r>
              <a:rPr lang="fr-FR" sz="1600" b="1" dirty="0" smtClean="0">
                <a:solidFill>
                  <a:schemeClr val="bg1"/>
                </a:solidFill>
              </a:rPr>
              <a:t> Moorea: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fr-FR" sz="1600" b="1" dirty="0" smtClean="0">
                <a:solidFill>
                  <a:schemeClr val="bg1"/>
                </a:solidFill>
              </a:rPr>
              <a:t> Small home range and spatial </a:t>
            </a:r>
            <a:r>
              <a:rPr lang="fr-FR" sz="1600" b="1" dirty="0" err="1" smtClean="0">
                <a:solidFill>
                  <a:schemeClr val="bg1"/>
                </a:solidFill>
              </a:rPr>
              <a:t>overlap</a:t>
            </a:r>
            <a:endParaRPr lang="fr-FR" sz="1600" b="1" dirty="0">
              <a:solidFill>
                <a:schemeClr val="bg1"/>
              </a:solidFill>
            </a:endParaRPr>
          </a:p>
          <a:p>
            <a:endParaRPr lang="fr-FR" sz="1600" b="1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err="1">
                <a:solidFill>
                  <a:schemeClr val="bg1"/>
                </a:solidFill>
              </a:rPr>
              <a:t>C</a:t>
            </a:r>
            <a:r>
              <a:rPr lang="fr-FR" sz="1600" b="1" dirty="0" err="1" smtClean="0">
                <a:solidFill>
                  <a:schemeClr val="bg1"/>
                </a:solidFill>
              </a:rPr>
              <a:t>yclicity</a:t>
            </a:r>
            <a:r>
              <a:rPr lang="fr-FR" sz="1600" b="1" dirty="0" smtClean="0">
                <a:solidFill>
                  <a:schemeClr val="bg1"/>
                </a:solidFill>
              </a:rPr>
              <a:t> in </a:t>
            </a:r>
            <a:r>
              <a:rPr lang="fr-FR" sz="1600" b="1" dirty="0" err="1" smtClean="0">
                <a:solidFill>
                  <a:schemeClr val="bg1"/>
                </a:solidFill>
              </a:rPr>
              <a:t>diel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movements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1600" b="1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Low</a:t>
            </a:r>
            <a:r>
              <a:rPr lang="fr-FR" sz="1600" b="1" dirty="0" smtClean="0">
                <a:solidFill>
                  <a:schemeClr val="bg1"/>
                </a:solidFill>
              </a:rPr>
              <a:t> interaction rate </a:t>
            </a:r>
            <a:r>
              <a:rPr lang="fr-FR" sz="1600" b="1" dirty="0" err="1" smtClean="0">
                <a:solidFill>
                  <a:schemeClr val="bg1"/>
                </a:solidFill>
              </a:rPr>
              <a:t>between</a:t>
            </a:r>
            <a:r>
              <a:rPr lang="fr-FR" sz="1600" b="1" dirty="0" smtClean="0">
                <a:solidFill>
                  <a:schemeClr val="bg1"/>
                </a:solidFill>
              </a:rPr>
              <a:t> populations of the 3 </a:t>
            </a:r>
            <a:r>
              <a:rPr lang="fr-FR" sz="1600" b="1" dirty="0" err="1" smtClean="0">
                <a:solidFill>
                  <a:schemeClr val="bg1"/>
                </a:solidFill>
              </a:rPr>
              <a:t>coasts</a:t>
            </a:r>
            <a:r>
              <a:rPr lang="fr-FR" sz="1600" b="1" dirty="0" smtClean="0">
                <a:solidFill>
                  <a:schemeClr val="bg1"/>
                </a:solidFill>
              </a:rPr>
              <a:t> of Moorea</a:t>
            </a:r>
            <a:endParaRPr lang="fr-FR" sz="1600" b="1" dirty="0">
              <a:solidFill>
                <a:schemeClr val="bg1"/>
              </a:solidFill>
            </a:endParaRPr>
          </a:p>
          <a:p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>
            <a:off x="1116015" y="2073349"/>
            <a:ext cx="503237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600"/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1701971" y="1995686"/>
            <a:ext cx="59288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600" b="1" dirty="0" err="1" smtClean="0">
                <a:solidFill>
                  <a:schemeClr val="bg1"/>
                </a:solidFill>
              </a:rPr>
              <a:t>Repeated</a:t>
            </a:r>
            <a:r>
              <a:rPr lang="fr-FR" sz="1600" b="1" dirty="0" smtClean="0">
                <a:solidFill>
                  <a:schemeClr val="bg1"/>
                </a:solidFill>
              </a:rPr>
              <a:t> interactions = </a:t>
            </a:r>
            <a:r>
              <a:rPr lang="fr-FR" sz="1600" b="1" dirty="0" err="1" smtClean="0">
                <a:solidFill>
                  <a:srgbClr val="FFFF00"/>
                </a:solidFill>
              </a:rPr>
              <a:t>prerequisite</a:t>
            </a:r>
            <a:r>
              <a:rPr lang="fr-FR" sz="1600" b="1" dirty="0" smtClean="0">
                <a:solidFill>
                  <a:srgbClr val="FFFF00"/>
                </a:solidFill>
              </a:rPr>
              <a:t> for social </a:t>
            </a:r>
            <a:r>
              <a:rPr lang="fr-FR" sz="1600" b="1" dirty="0" err="1" smtClean="0">
                <a:solidFill>
                  <a:srgbClr val="FFFF00"/>
                </a:solidFill>
              </a:rPr>
              <a:t>behaviour</a:t>
            </a:r>
            <a:r>
              <a:rPr lang="fr-FR" sz="1600" b="1" dirty="0" smtClean="0">
                <a:solidFill>
                  <a:srgbClr val="FFFF00"/>
                </a:solidFill>
              </a:rPr>
              <a:t> to </a:t>
            </a:r>
            <a:r>
              <a:rPr lang="fr-FR" sz="1600" b="1" dirty="0" err="1" smtClean="0">
                <a:solidFill>
                  <a:srgbClr val="FFFF00"/>
                </a:solidFill>
              </a:rPr>
              <a:t>evolve</a:t>
            </a:r>
            <a:r>
              <a:rPr lang="fr-FR" sz="1600" b="1" dirty="0" smtClean="0">
                <a:solidFill>
                  <a:srgbClr val="FFFF00"/>
                </a:solidFill>
              </a:rPr>
              <a:t>?</a:t>
            </a:r>
            <a:endParaRPr lang="fr-FR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2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227" y="2279883"/>
            <a:ext cx="5757749" cy="283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lum bright="6000" contrast="12000"/>
          </a:blip>
          <a:srcRect/>
          <a:stretch>
            <a:fillRect/>
          </a:stretch>
        </p:blipFill>
        <p:spPr bwMode="auto">
          <a:xfrm>
            <a:off x="179512" y="144753"/>
            <a:ext cx="3133715" cy="21389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83568" y="1633941"/>
            <a:ext cx="2736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1200" b="1" dirty="0" err="1" smtClean="0">
                <a:solidFill>
                  <a:schemeClr val="bg1"/>
                </a:solidFill>
              </a:rPr>
              <a:t>Identify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  <a:r>
              <a:rPr lang="fr-FR" sz="1200" b="1" dirty="0" err="1" smtClean="0">
                <a:solidFill>
                  <a:schemeClr val="bg1"/>
                </a:solidFill>
              </a:rPr>
              <a:t>individuals</a:t>
            </a:r>
            <a:r>
              <a:rPr lang="fr-FR" sz="1200" b="1" dirty="0" smtClean="0">
                <a:solidFill>
                  <a:schemeClr val="bg1"/>
                </a:solidFill>
              </a:rPr>
              <a:t> and </a:t>
            </a:r>
            <a:r>
              <a:rPr lang="fr-FR" sz="1200" b="1" dirty="0" err="1" smtClean="0">
                <a:solidFill>
                  <a:schemeClr val="bg1"/>
                </a:solidFill>
              </a:rPr>
              <a:t>follow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  <a:r>
              <a:rPr lang="fr-FR" sz="1200" b="1" dirty="0" err="1" smtClean="0">
                <a:solidFill>
                  <a:schemeClr val="bg1"/>
                </a:solidFill>
              </a:rPr>
              <a:t>them</a:t>
            </a:r>
            <a:r>
              <a:rPr lang="fr-FR" sz="1200" b="1" dirty="0" smtClean="0">
                <a:solidFill>
                  <a:schemeClr val="bg1"/>
                </a:solidFill>
              </a:rPr>
              <a:t> in time and </a:t>
            </a:r>
            <a:r>
              <a:rPr lang="fr-FR" sz="1200" b="1" dirty="0" err="1" smtClean="0">
                <a:solidFill>
                  <a:schemeClr val="bg1"/>
                </a:solidFill>
              </a:rPr>
              <a:t>space</a:t>
            </a:r>
            <a:r>
              <a:rPr lang="fr-FR" sz="1200" b="1" dirty="0" smtClean="0">
                <a:solidFill>
                  <a:schemeClr val="bg1"/>
                </a:solidFill>
              </a:rPr>
              <a:t>…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36540" y="93861"/>
            <a:ext cx="30241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400" b="1" dirty="0">
                <a:solidFill>
                  <a:schemeClr val="bg1"/>
                </a:solidFill>
                <a:latin typeface="Calibri" pitchFamily="34" charset="0"/>
              </a:rPr>
              <a:t>Photo-identification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555876" y="752483"/>
            <a:ext cx="27363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Association index ~  </a:t>
            </a:r>
            <a:r>
              <a:rPr lang="fr-FR" sz="1400" dirty="0" err="1" smtClean="0">
                <a:solidFill>
                  <a:srgbClr val="FFFF00"/>
                </a:solidFill>
                <a:latin typeface="Calibri" pitchFamily="34" charset="0"/>
              </a:rPr>
              <a:t>number</a:t>
            </a:r>
            <a:r>
              <a:rPr lang="fr-FR" sz="1400" dirty="0" smtClean="0">
                <a:solidFill>
                  <a:srgbClr val="FFFF00"/>
                </a:solidFill>
                <a:latin typeface="Calibri" pitchFamily="34" charset="0"/>
              </a:rPr>
              <a:t> of time </a:t>
            </a:r>
            <a:r>
              <a:rPr lang="fr-FR" sz="14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  <a:latin typeface="Calibri" pitchFamily="34" charset="0"/>
              </a:rPr>
              <a:t>two</a:t>
            </a:r>
            <a:r>
              <a:rPr lang="fr-FR" sz="14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fr-FR" sz="1400" dirty="0" err="1" smtClean="0">
                <a:solidFill>
                  <a:srgbClr val="FFFF00"/>
                </a:solidFill>
                <a:latin typeface="Calibri" pitchFamily="34" charset="0"/>
              </a:rPr>
              <a:t>sharks</a:t>
            </a:r>
            <a:r>
              <a:rPr lang="fr-FR" sz="1400" dirty="0" smtClean="0">
                <a:solidFill>
                  <a:srgbClr val="FFFF00"/>
                </a:solidFill>
                <a:latin typeface="Calibri" pitchFamily="34" charset="0"/>
              </a:rPr>
              <a:t> are </a:t>
            </a:r>
            <a:r>
              <a:rPr lang="fr-FR" sz="1400" dirty="0" err="1" smtClean="0">
                <a:solidFill>
                  <a:srgbClr val="FFFF00"/>
                </a:solidFill>
                <a:latin typeface="Calibri" pitchFamily="34" charset="0"/>
              </a:rPr>
              <a:t>associated</a:t>
            </a:r>
            <a:endParaRPr lang="fr-FR" sz="14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9" name="Picture 14" descr="IMG_7995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6192100" y="82046"/>
            <a:ext cx="2484355" cy="1864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439493" y="3003798"/>
            <a:ext cx="26273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600" b="1" dirty="0">
                <a:solidFill>
                  <a:schemeClr val="bg1"/>
                </a:solidFill>
                <a:latin typeface="Calibri" pitchFamily="34" charset="0"/>
              </a:rPr>
              <a:t>241 </a:t>
            </a:r>
            <a:r>
              <a:rPr lang="fr-FR" sz="1600" b="1" dirty="0" err="1" smtClean="0">
                <a:solidFill>
                  <a:schemeClr val="bg1"/>
                </a:solidFill>
                <a:latin typeface="Calibri" pitchFamily="34" charset="0"/>
              </a:rPr>
              <a:t>individuals</a:t>
            </a:r>
            <a:r>
              <a:rPr lang="fr-FR" sz="1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  <a:latin typeface="Calibri" pitchFamily="34" charset="0"/>
              </a:rPr>
              <a:t>identied</a:t>
            </a:r>
            <a:r>
              <a:rPr lang="fr-FR" sz="1600" b="1" dirty="0" smtClean="0">
                <a:solidFill>
                  <a:schemeClr val="bg1"/>
                </a:solidFill>
                <a:latin typeface="Calibri" pitchFamily="34" charset="0"/>
              </a:rPr>
              <a:t> over </a:t>
            </a:r>
            <a:r>
              <a:rPr lang="fr-FR" sz="1600" b="1" dirty="0">
                <a:solidFill>
                  <a:schemeClr val="bg1"/>
                </a:solidFill>
                <a:latin typeface="Calibri" pitchFamily="34" charset="0"/>
              </a:rPr>
              <a:t>190 </a:t>
            </a:r>
            <a:r>
              <a:rPr lang="fr-FR" sz="1600" b="1" dirty="0" smtClean="0">
                <a:solidFill>
                  <a:schemeClr val="bg1"/>
                </a:solidFill>
                <a:latin typeface="Calibri" pitchFamily="34" charset="0"/>
              </a:rPr>
              <a:t>dives </a:t>
            </a:r>
            <a:r>
              <a:rPr lang="fr-FR" sz="1600" b="1" dirty="0">
                <a:solidFill>
                  <a:schemeClr val="bg1"/>
                </a:solidFill>
                <a:latin typeface="Calibri" pitchFamily="34" charset="0"/>
              </a:rPr>
              <a:t>(2008-2010)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439493" y="3723878"/>
            <a:ext cx="27003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b="1" dirty="0">
                <a:solidFill>
                  <a:srgbClr val="FFFF00"/>
                </a:solidFill>
              </a:rPr>
              <a:t>133 </a:t>
            </a:r>
            <a:r>
              <a:rPr lang="fr-FR" b="1" dirty="0" err="1" smtClean="0">
                <a:solidFill>
                  <a:srgbClr val="FFFF00"/>
                </a:solidFill>
              </a:rPr>
              <a:t>individuals</a:t>
            </a:r>
            <a:r>
              <a:rPr lang="fr-FR" b="1" dirty="0" smtClean="0">
                <a:solidFill>
                  <a:srgbClr val="FFFF00"/>
                </a:solidFill>
              </a:rPr>
              <a:t> </a:t>
            </a:r>
            <a:r>
              <a:rPr lang="fr-FR" b="1" dirty="0" err="1" smtClean="0">
                <a:solidFill>
                  <a:srgbClr val="FFFF00"/>
                </a:solidFill>
              </a:rPr>
              <a:t>observed</a:t>
            </a:r>
            <a:r>
              <a:rPr lang="fr-FR" b="1" dirty="0" smtClean="0">
                <a:solidFill>
                  <a:srgbClr val="FFFF00"/>
                </a:solidFill>
              </a:rPr>
              <a:t> more </a:t>
            </a:r>
            <a:r>
              <a:rPr lang="fr-FR" b="1" dirty="0" err="1" smtClean="0">
                <a:solidFill>
                  <a:srgbClr val="FFFF00"/>
                </a:solidFill>
              </a:rPr>
              <a:t>than</a:t>
            </a:r>
            <a:r>
              <a:rPr lang="fr-FR" b="1" dirty="0" smtClean="0">
                <a:solidFill>
                  <a:srgbClr val="FFFF00"/>
                </a:solidFill>
              </a:rPr>
              <a:t> 4 times</a:t>
            </a:r>
            <a:endParaRPr lang="fr-FR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49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3" b="16647"/>
          <a:stretch/>
        </p:blipFill>
        <p:spPr bwMode="auto">
          <a:xfrm>
            <a:off x="1187624" y="765551"/>
            <a:ext cx="3971217" cy="37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559427" y="123478"/>
            <a:ext cx="358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1600" dirty="0" err="1" smtClean="0">
                <a:solidFill>
                  <a:schemeClr val="bg1"/>
                </a:solidFill>
              </a:rPr>
              <a:t>Temporally</a:t>
            </a:r>
            <a:r>
              <a:rPr lang="fr-FR" sz="1600" dirty="0" smtClean="0">
                <a:solidFill>
                  <a:schemeClr val="bg1"/>
                </a:solidFill>
              </a:rPr>
              <a:t> stable </a:t>
            </a:r>
            <a:r>
              <a:rPr lang="fr-FR" sz="1600" dirty="0" err="1" smtClean="0">
                <a:solidFill>
                  <a:schemeClr val="bg1"/>
                </a:solidFill>
              </a:rPr>
              <a:t>associtions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within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communities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32458" y="915566"/>
            <a:ext cx="503238" cy="6477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95288" y="195486"/>
            <a:ext cx="46085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 dirty="0">
                <a:solidFill>
                  <a:srgbClr val="FFFF00"/>
                </a:solidFill>
              </a:rPr>
              <a:t>4 </a:t>
            </a:r>
            <a:r>
              <a:rPr lang="fr-FR" sz="2400" b="1" dirty="0" err="1" smtClean="0">
                <a:solidFill>
                  <a:srgbClr val="FFFF00"/>
                </a:solidFill>
              </a:rPr>
              <a:t>communities</a:t>
            </a:r>
            <a:r>
              <a:rPr lang="fr-FR" sz="2400" b="1" dirty="0" smtClean="0">
                <a:solidFill>
                  <a:srgbClr val="FFFF00"/>
                </a:solidFill>
              </a:rPr>
              <a:t> (one </a:t>
            </a:r>
            <a:r>
              <a:rPr lang="fr-FR" sz="2400" b="1" dirty="0" err="1" smtClean="0">
                <a:solidFill>
                  <a:srgbClr val="FFFF00"/>
                </a:solidFill>
              </a:rPr>
              <a:t>including</a:t>
            </a:r>
            <a:r>
              <a:rPr lang="fr-FR" sz="2400" b="1" dirty="0" smtClean="0">
                <a:solidFill>
                  <a:srgbClr val="FFFF00"/>
                </a:solidFill>
              </a:rPr>
              <a:t> 2 </a:t>
            </a:r>
            <a:r>
              <a:rPr lang="fr-FR" sz="2400" b="1" dirty="0" err="1" smtClean="0">
                <a:solidFill>
                  <a:srgbClr val="FFFF00"/>
                </a:solidFill>
              </a:rPr>
              <a:t>sub-communities</a:t>
            </a:r>
            <a:r>
              <a:rPr lang="fr-FR" sz="2400" b="1" dirty="0" smtClean="0">
                <a:solidFill>
                  <a:srgbClr val="FFFF00"/>
                </a:solidFill>
              </a:rPr>
              <a:t>)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920416" y="4558725"/>
            <a:ext cx="3187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1600" dirty="0" err="1" smtClean="0">
                <a:solidFill>
                  <a:schemeClr val="bg1"/>
                </a:solidFill>
              </a:rPr>
              <a:t>Temporally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unstable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smtClean="0">
                <a:solidFill>
                  <a:schemeClr val="bg1"/>
                </a:solidFill>
              </a:rPr>
              <a:t>associations </a:t>
            </a:r>
            <a:r>
              <a:rPr lang="fr-FR" sz="1600" dirty="0" err="1" smtClean="0">
                <a:solidFill>
                  <a:schemeClr val="bg1"/>
                </a:solidFill>
              </a:rPr>
              <a:t>between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communities</a:t>
            </a:r>
            <a:endParaRPr lang="fr-FR" sz="1600" dirty="0">
              <a:solidFill>
                <a:schemeClr val="bg1"/>
              </a:solidFill>
            </a:endParaRP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 cstate="print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" t="3473" r="8145"/>
          <a:stretch>
            <a:fillRect/>
          </a:stretch>
        </p:blipFill>
        <p:spPr bwMode="auto">
          <a:xfrm>
            <a:off x="6193775" y="771550"/>
            <a:ext cx="2395331" cy="374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584077" y="4545535"/>
            <a:ext cx="29319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 dirty="0" smtClean="0">
                <a:solidFill>
                  <a:schemeClr val="bg1"/>
                </a:solidFill>
              </a:rPr>
              <a:t>Mourier </a:t>
            </a:r>
            <a:r>
              <a:rPr lang="fr-FR" sz="1200" i="1" dirty="0" smtClean="0">
                <a:solidFill>
                  <a:schemeClr val="bg1"/>
                </a:solidFill>
              </a:rPr>
              <a:t>et al. </a:t>
            </a:r>
            <a:r>
              <a:rPr lang="fr-FR" sz="1200" dirty="0" smtClean="0">
                <a:solidFill>
                  <a:schemeClr val="bg1"/>
                </a:solidFill>
              </a:rPr>
              <a:t>2012_Animal </a:t>
            </a:r>
            <a:r>
              <a:rPr lang="fr-FR" sz="1200" dirty="0" err="1" smtClean="0">
                <a:solidFill>
                  <a:schemeClr val="bg1"/>
                </a:solidFill>
              </a:rPr>
              <a:t>Behaviour</a:t>
            </a:r>
            <a:endParaRPr lang="fr-F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5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3" b="17172"/>
          <a:stretch/>
        </p:blipFill>
        <p:spPr bwMode="auto">
          <a:xfrm>
            <a:off x="6612359" y="2805355"/>
            <a:ext cx="2393151" cy="22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Ellipse 33"/>
          <p:cNvSpPr/>
          <p:nvPr/>
        </p:nvSpPr>
        <p:spPr>
          <a:xfrm>
            <a:off x="7196165" y="2961138"/>
            <a:ext cx="918946" cy="885632"/>
          </a:xfrm>
          <a:prstGeom prst="ellipse">
            <a:avLst/>
          </a:prstGeom>
          <a:solidFill>
            <a:srgbClr val="66FF33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7867821" y="2822476"/>
            <a:ext cx="1290923" cy="1228935"/>
          </a:xfrm>
          <a:prstGeom prst="ellipse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1006889" y="3732456"/>
            <a:ext cx="528071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1600" dirty="0">
                <a:solidFill>
                  <a:schemeClr val="bg1"/>
                </a:solidFill>
                <a:latin typeface="Calibri" pitchFamily="34" charset="0"/>
              </a:rPr>
              <a:t>… 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32</a:t>
            </a:r>
            <a:r>
              <a:rPr lang="fr-FR" sz="1600" dirty="0">
                <a:solidFill>
                  <a:schemeClr val="bg1"/>
                </a:solidFill>
                <a:latin typeface="Calibri" pitchFamily="34" charset="0"/>
              </a:rPr>
              <a:t>% 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of the </a:t>
            </a:r>
            <a:r>
              <a:rPr lang="fr-FR" sz="1600" dirty="0">
                <a:solidFill>
                  <a:schemeClr val="bg1"/>
                </a:solidFill>
                <a:latin typeface="Calibri" pitchFamily="34" charset="0"/>
              </a:rPr>
              <a:t>190 observations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were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composed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of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individuals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different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communities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=&gt;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mainly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during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the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mating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season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7611080" y="3828108"/>
            <a:ext cx="1296145" cy="1274382"/>
          </a:xfrm>
          <a:prstGeom prst="ellipse">
            <a:avLst/>
          </a:prstGeom>
          <a:solidFill>
            <a:srgbClr val="FF5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6524509" y="3828106"/>
            <a:ext cx="1343312" cy="1223415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lum contrast="6000"/>
          </a:blip>
          <a:srcRect r="10824"/>
          <a:stretch/>
        </p:blipFill>
        <p:spPr bwMode="auto">
          <a:xfrm>
            <a:off x="131287" y="618671"/>
            <a:ext cx="7064878" cy="2863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6397901" y="3260519"/>
            <a:ext cx="602611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6400601" y="3192915"/>
            <a:ext cx="0" cy="131231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412762" y="2832363"/>
            <a:ext cx="524692" cy="279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7607" tIns="28804" rIns="57607" bIns="2880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>
                <a:solidFill>
                  <a:srgbClr val="FFFFFF"/>
                </a:solidFill>
              </a:rPr>
              <a:t>1 km</a:t>
            </a:r>
            <a:endParaRPr lang="fr-FR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6400603" y="3260519"/>
            <a:ext cx="602611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0" name="Picture 30"/>
          <p:cNvPicPr>
            <a:picLocks noChangeAspect="1" noChangeArrowheads="1"/>
          </p:cNvPicPr>
          <p:nvPr/>
        </p:nvPicPr>
        <p:blipFill>
          <a:blip r:embed="rId4" cstate="print">
            <a:lum bright="6000" contrast="12000"/>
          </a:blip>
          <a:srcRect/>
          <a:stretch>
            <a:fillRect/>
          </a:stretch>
        </p:blipFill>
        <p:spPr bwMode="auto">
          <a:xfrm>
            <a:off x="204985" y="52888"/>
            <a:ext cx="1764250" cy="124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1" descr="criobe_new"/>
          <p:cNvPicPr>
            <a:picLocks noChangeAspect="1" noChangeArrowheads="1"/>
          </p:cNvPicPr>
          <p:nvPr/>
        </p:nvPicPr>
        <p:blipFill>
          <a:blip r:embed="rId5" cstate="print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78" y="230203"/>
            <a:ext cx="489115" cy="46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290420" y="76478"/>
            <a:ext cx="782739" cy="30744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Line 35"/>
          <p:cNvSpPr>
            <a:spLocks noChangeShapeType="1"/>
          </p:cNvSpPr>
          <p:nvPr/>
        </p:nvSpPr>
        <p:spPr bwMode="auto">
          <a:xfrm>
            <a:off x="6996457" y="3203520"/>
            <a:ext cx="0" cy="13123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204986" y="1156881"/>
            <a:ext cx="3242749" cy="2221162"/>
          </a:xfrm>
          <a:custGeom>
            <a:avLst/>
            <a:gdLst>
              <a:gd name="connsiteX0" fmla="*/ 498764 w 3810000"/>
              <a:gd name="connsiteY0" fmla="*/ 2632364 h 2660073"/>
              <a:gd name="connsiteX1" fmla="*/ 263236 w 3810000"/>
              <a:gd name="connsiteY1" fmla="*/ 2660073 h 2660073"/>
              <a:gd name="connsiteX2" fmla="*/ 83127 w 3810000"/>
              <a:gd name="connsiteY2" fmla="*/ 2660073 h 2660073"/>
              <a:gd name="connsiteX3" fmla="*/ 69273 w 3810000"/>
              <a:gd name="connsiteY3" fmla="*/ 2576946 h 2660073"/>
              <a:gd name="connsiteX4" fmla="*/ 0 w 3810000"/>
              <a:gd name="connsiteY4" fmla="*/ 2396837 h 2660073"/>
              <a:gd name="connsiteX5" fmla="*/ 83127 w 3810000"/>
              <a:gd name="connsiteY5" fmla="*/ 1662546 h 2660073"/>
              <a:gd name="connsiteX6" fmla="*/ 221673 w 3810000"/>
              <a:gd name="connsiteY6" fmla="*/ 858982 h 2660073"/>
              <a:gd name="connsiteX7" fmla="*/ 457200 w 3810000"/>
              <a:gd name="connsiteY7" fmla="*/ 540328 h 2660073"/>
              <a:gd name="connsiteX8" fmla="*/ 858982 w 3810000"/>
              <a:gd name="connsiteY8" fmla="*/ 443346 h 2660073"/>
              <a:gd name="connsiteX9" fmla="*/ 2660073 w 3810000"/>
              <a:gd name="connsiteY9" fmla="*/ 249382 h 2660073"/>
              <a:gd name="connsiteX10" fmla="*/ 3048000 w 3810000"/>
              <a:gd name="connsiteY10" fmla="*/ 221673 h 2660073"/>
              <a:gd name="connsiteX11" fmla="*/ 3311236 w 3810000"/>
              <a:gd name="connsiteY11" fmla="*/ 0 h 2660073"/>
              <a:gd name="connsiteX12" fmla="*/ 3699164 w 3810000"/>
              <a:gd name="connsiteY12" fmla="*/ 41564 h 2660073"/>
              <a:gd name="connsiteX13" fmla="*/ 3810000 w 3810000"/>
              <a:gd name="connsiteY13" fmla="*/ 166255 h 2660073"/>
              <a:gd name="connsiteX14" fmla="*/ 3796145 w 3810000"/>
              <a:gd name="connsiteY14" fmla="*/ 318655 h 2660073"/>
              <a:gd name="connsiteX15" fmla="*/ 3643745 w 3810000"/>
              <a:gd name="connsiteY15" fmla="*/ 471055 h 2660073"/>
              <a:gd name="connsiteX16" fmla="*/ 3435927 w 3810000"/>
              <a:gd name="connsiteY16" fmla="*/ 457200 h 2660073"/>
              <a:gd name="connsiteX17" fmla="*/ 3297382 w 3810000"/>
              <a:gd name="connsiteY17" fmla="*/ 775855 h 2660073"/>
              <a:gd name="connsiteX18" fmla="*/ 2951018 w 3810000"/>
              <a:gd name="connsiteY18" fmla="*/ 831273 h 2660073"/>
              <a:gd name="connsiteX19" fmla="*/ 2632364 w 3810000"/>
              <a:gd name="connsiteY19" fmla="*/ 1094510 h 2660073"/>
              <a:gd name="connsiteX20" fmla="*/ 2466109 w 3810000"/>
              <a:gd name="connsiteY20" fmla="*/ 969819 h 2660073"/>
              <a:gd name="connsiteX21" fmla="*/ 2438400 w 3810000"/>
              <a:gd name="connsiteY21" fmla="*/ 775855 h 2660073"/>
              <a:gd name="connsiteX22" fmla="*/ 2576945 w 3810000"/>
              <a:gd name="connsiteY22" fmla="*/ 609600 h 2660073"/>
              <a:gd name="connsiteX23" fmla="*/ 2784764 w 3810000"/>
              <a:gd name="connsiteY23" fmla="*/ 581891 h 2660073"/>
              <a:gd name="connsiteX24" fmla="*/ 2937164 w 3810000"/>
              <a:gd name="connsiteY24" fmla="*/ 678873 h 2660073"/>
              <a:gd name="connsiteX25" fmla="*/ 3228109 w 3810000"/>
              <a:gd name="connsiteY25" fmla="*/ 665019 h 2660073"/>
              <a:gd name="connsiteX26" fmla="*/ 3380509 w 3810000"/>
              <a:gd name="connsiteY26" fmla="*/ 387928 h 2660073"/>
              <a:gd name="connsiteX27" fmla="*/ 3228109 w 3810000"/>
              <a:gd name="connsiteY27" fmla="*/ 304800 h 2660073"/>
              <a:gd name="connsiteX28" fmla="*/ 3158836 w 3810000"/>
              <a:gd name="connsiteY28" fmla="*/ 304800 h 2660073"/>
              <a:gd name="connsiteX29" fmla="*/ 1080654 w 3810000"/>
              <a:gd name="connsiteY29" fmla="*/ 554182 h 2660073"/>
              <a:gd name="connsiteX30" fmla="*/ 942109 w 3810000"/>
              <a:gd name="connsiteY30" fmla="*/ 914400 h 2660073"/>
              <a:gd name="connsiteX31" fmla="*/ 803564 w 3810000"/>
              <a:gd name="connsiteY31" fmla="*/ 1191491 h 2660073"/>
              <a:gd name="connsiteX32" fmla="*/ 609600 w 3810000"/>
              <a:gd name="connsiteY32" fmla="*/ 1593273 h 2660073"/>
              <a:gd name="connsiteX33" fmla="*/ 581891 w 3810000"/>
              <a:gd name="connsiteY33" fmla="*/ 1870364 h 2660073"/>
              <a:gd name="connsiteX34" fmla="*/ 554182 w 3810000"/>
              <a:gd name="connsiteY34" fmla="*/ 2216728 h 2660073"/>
              <a:gd name="connsiteX35" fmla="*/ 568036 w 3810000"/>
              <a:gd name="connsiteY35" fmla="*/ 2438400 h 2660073"/>
              <a:gd name="connsiteX36" fmla="*/ 581891 w 3810000"/>
              <a:gd name="connsiteY36" fmla="*/ 2590800 h 2660073"/>
              <a:gd name="connsiteX37" fmla="*/ 498764 w 3810000"/>
              <a:gd name="connsiteY37" fmla="*/ 2632364 h 2660073"/>
              <a:gd name="connsiteX0" fmla="*/ 498764 w 3810000"/>
              <a:gd name="connsiteY0" fmla="*/ 2632364 h 2660073"/>
              <a:gd name="connsiteX1" fmla="*/ 263236 w 3810000"/>
              <a:gd name="connsiteY1" fmla="*/ 2660073 h 2660073"/>
              <a:gd name="connsiteX2" fmla="*/ 83127 w 3810000"/>
              <a:gd name="connsiteY2" fmla="*/ 2660073 h 2660073"/>
              <a:gd name="connsiteX3" fmla="*/ 69273 w 3810000"/>
              <a:gd name="connsiteY3" fmla="*/ 2576946 h 2660073"/>
              <a:gd name="connsiteX4" fmla="*/ 0 w 3810000"/>
              <a:gd name="connsiteY4" fmla="*/ 2396837 h 2660073"/>
              <a:gd name="connsiteX5" fmla="*/ 83127 w 3810000"/>
              <a:gd name="connsiteY5" fmla="*/ 1662546 h 2660073"/>
              <a:gd name="connsiteX6" fmla="*/ 221673 w 3810000"/>
              <a:gd name="connsiteY6" fmla="*/ 858982 h 2660073"/>
              <a:gd name="connsiteX7" fmla="*/ 457200 w 3810000"/>
              <a:gd name="connsiteY7" fmla="*/ 540328 h 2660073"/>
              <a:gd name="connsiteX8" fmla="*/ 858982 w 3810000"/>
              <a:gd name="connsiteY8" fmla="*/ 443346 h 2660073"/>
              <a:gd name="connsiteX9" fmla="*/ 2660073 w 3810000"/>
              <a:gd name="connsiteY9" fmla="*/ 249382 h 2660073"/>
              <a:gd name="connsiteX10" fmla="*/ 3048000 w 3810000"/>
              <a:gd name="connsiteY10" fmla="*/ 221673 h 2660073"/>
              <a:gd name="connsiteX11" fmla="*/ 3311236 w 3810000"/>
              <a:gd name="connsiteY11" fmla="*/ 0 h 2660073"/>
              <a:gd name="connsiteX12" fmla="*/ 3699164 w 3810000"/>
              <a:gd name="connsiteY12" fmla="*/ 41564 h 2660073"/>
              <a:gd name="connsiteX13" fmla="*/ 3810000 w 3810000"/>
              <a:gd name="connsiteY13" fmla="*/ 166255 h 2660073"/>
              <a:gd name="connsiteX14" fmla="*/ 3796145 w 3810000"/>
              <a:gd name="connsiteY14" fmla="*/ 318655 h 2660073"/>
              <a:gd name="connsiteX15" fmla="*/ 3643745 w 3810000"/>
              <a:gd name="connsiteY15" fmla="*/ 471055 h 2660073"/>
              <a:gd name="connsiteX16" fmla="*/ 3435927 w 3810000"/>
              <a:gd name="connsiteY16" fmla="*/ 457200 h 2660073"/>
              <a:gd name="connsiteX17" fmla="*/ 3297382 w 3810000"/>
              <a:gd name="connsiteY17" fmla="*/ 775855 h 2660073"/>
              <a:gd name="connsiteX18" fmla="*/ 2951018 w 3810000"/>
              <a:gd name="connsiteY18" fmla="*/ 831273 h 2660073"/>
              <a:gd name="connsiteX19" fmla="*/ 2632364 w 3810000"/>
              <a:gd name="connsiteY19" fmla="*/ 1094510 h 2660073"/>
              <a:gd name="connsiteX20" fmla="*/ 2466109 w 3810000"/>
              <a:gd name="connsiteY20" fmla="*/ 969819 h 2660073"/>
              <a:gd name="connsiteX21" fmla="*/ 2438400 w 3810000"/>
              <a:gd name="connsiteY21" fmla="*/ 775855 h 2660073"/>
              <a:gd name="connsiteX22" fmla="*/ 2576945 w 3810000"/>
              <a:gd name="connsiteY22" fmla="*/ 609600 h 2660073"/>
              <a:gd name="connsiteX23" fmla="*/ 2784764 w 3810000"/>
              <a:gd name="connsiteY23" fmla="*/ 581891 h 2660073"/>
              <a:gd name="connsiteX24" fmla="*/ 2937164 w 3810000"/>
              <a:gd name="connsiteY24" fmla="*/ 678873 h 2660073"/>
              <a:gd name="connsiteX25" fmla="*/ 3228109 w 3810000"/>
              <a:gd name="connsiteY25" fmla="*/ 665019 h 2660073"/>
              <a:gd name="connsiteX26" fmla="*/ 3380509 w 3810000"/>
              <a:gd name="connsiteY26" fmla="*/ 387928 h 2660073"/>
              <a:gd name="connsiteX27" fmla="*/ 3228109 w 3810000"/>
              <a:gd name="connsiteY27" fmla="*/ 304800 h 2660073"/>
              <a:gd name="connsiteX28" fmla="*/ 3158836 w 3810000"/>
              <a:gd name="connsiteY28" fmla="*/ 304800 h 2660073"/>
              <a:gd name="connsiteX29" fmla="*/ 1330036 w 3810000"/>
              <a:gd name="connsiteY29" fmla="*/ 595745 h 2660073"/>
              <a:gd name="connsiteX30" fmla="*/ 942109 w 3810000"/>
              <a:gd name="connsiteY30" fmla="*/ 914400 h 2660073"/>
              <a:gd name="connsiteX31" fmla="*/ 803564 w 3810000"/>
              <a:gd name="connsiteY31" fmla="*/ 1191491 h 2660073"/>
              <a:gd name="connsiteX32" fmla="*/ 609600 w 3810000"/>
              <a:gd name="connsiteY32" fmla="*/ 1593273 h 2660073"/>
              <a:gd name="connsiteX33" fmla="*/ 581891 w 3810000"/>
              <a:gd name="connsiteY33" fmla="*/ 1870364 h 2660073"/>
              <a:gd name="connsiteX34" fmla="*/ 554182 w 3810000"/>
              <a:gd name="connsiteY34" fmla="*/ 2216728 h 2660073"/>
              <a:gd name="connsiteX35" fmla="*/ 568036 w 3810000"/>
              <a:gd name="connsiteY35" fmla="*/ 2438400 h 2660073"/>
              <a:gd name="connsiteX36" fmla="*/ 581891 w 3810000"/>
              <a:gd name="connsiteY36" fmla="*/ 2590800 h 2660073"/>
              <a:gd name="connsiteX37" fmla="*/ 498764 w 3810000"/>
              <a:gd name="connsiteY37" fmla="*/ 2632364 h 2660073"/>
              <a:gd name="connsiteX0" fmla="*/ 498764 w 3810000"/>
              <a:gd name="connsiteY0" fmla="*/ 2632364 h 2660073"/>
              <a:gd name="connsiteX1" fmla="*/ 263236 w 3810000"/>
              <a:gd name="connsiteY1" fmla="*/ 2660073 h 2660073"/>
              <a:gd name="connsiteX2" fmla="*/ 83127 w 3810000"/>
              <a:gd name="connsiteY2" fmla="*/ 2660073 h 2660073"/>
              <a:gd name="connsiteX3" fmla="*/ 69273 w 3810000"/>
              <a:gd name="connsiteY3" fmla="*/ 2576946 h 2660073"/>
              <a:gd name="connsiteX4" fmla="*/ 0 w 3810000"/>
              <a:gd name="connsiteY4" fmla="*/ 2396837 h 2660073"/>
              <a:gd name="connsiteX5" fmla="*/ 83127 w 3810000"/>
              <a:gd name="connsiteY5" fmla="*/ 1662546 h 2660073"/>
              <a:gd name="connsiteX6" fmla="*/ 221673 w 3810000"/>
              <a:gd name="connsiteY6" fmla="*/ 858982 h 2660073"/>
              <a:gd name="connsiteX7" fmla="*/ 457200 w 3810000"/>
              <a:gd name="connsiteY7" fmla="*/ 540328 h 2660073"/>
              <a:gd name="connsiteX8" fmla="*/ 858982 w 3810000"/>
              <a:gd name="connsiteY8" fmla="*/ 443346 h 2660073"/>
              <a:gd name="connsiteX9" fmla="*/ 2660073 w 3810000"/>
              <a:gd name="connsiteY9" fmla="*/ 249382 h 2660073"/>
              <a:gd name="connsiteX10" fmla="*/ 3048000 w 3810000"/>
              <a:gd name="connsiteY10" fmla="*/ 221673 h 2660073"/>
              <a:gd name="connsiteX11" fmla="*/ 3311236 w 3810000"/>
              <a:gd name="connsiteY11" fmla="*/ 0 h 2660073"/>
              <a:gd name="connsiteX12" fmla="*/ 3699164 w 3810000"/>
              <a:gd name="connsiteY12" fmla="*/ 41564 h 2660073"/>
              <a:gd name="connsiteX13" fmla="*/ 3810000 w 3810000"/>
              <a:gd name="connsiteY13" fmla="*/ 166255 h 2660073"/>
              <a:gd name="connsiteX14" fmla="*/ 3796145 w 3810000"/>
              <a:gd name="connsiteY14" fmla="*/ 318655 h 2660073"/>
              <a:gd name="connsiteX15" fmla="*/ 3643745 w 3810000"/>
              <a:gd name="connsiteY15" fmla="*/ 471055 h 2660073"/>
              <a:gd name="connsiteX16" fmla="*/ 3435927 w 3810000"/>
              <a:gd name="connsiteY16" fmla="*/ 457200 h 2660073"/>
              <a:gd name="connsiteX17" fmla="*/ 3297382 w 3810000"/>
              <a:gd name="connsiteY17" fmla="*/ 775855 h 2660073"/>
              <a:gd name="connsiteX18" fmla="*/ 2951018 w 3810000"/>
              <a:gd name="connsiteY18" fmla="*/ 831273 h 2660073"/>
              <a:gd name="connsiteX19" fmla="*/ 2632364 w 3810000"/>
              <a:gd name="connsiteY19" fmla="*/ 1094510 h 2660073"/>
              <a:gd name="connsiteX20" fmla="*/ 2466109 w 3810000"/>
              <a:gd name="connsiteY20" fmla="*/ 969819 h 2660073"/>
              <a:gd name="connsiteX21" fmla="*/ 2438400 w 3810000"/>
              <a:gd name="connsiteY21" fmla="*/ 775855 h 2660073"/>
              <a:gd name="connsiteX22" fmla="*/ 2576945 w 3810000"/>
              <a:gd name="connsiteY22" fmla="*/ 609600 h 2660073"/>
              <a:gd name="connsiteX23" fmla="*/ 2784764 w 3810000"/>
              <a:gd name="connsiteY23" fmla="*/ 581891 h 2660073"/>
              <a:gd name="connsiteX24" fmla="*/ 2937164 w 3810000"/>
              <a:gd name="connsiteY24" fmla="*/ 678873 h 2660073"/>
              <a:gd name="connsiteX25" fmla="*/ 3228109 w 3810000"/>
              <a:gd name="connsiteY25" fmla="*/ 665019 h 2660073"/>
              <a:gd name="connsiteX26" fmla="*/ 3380509 w 3810000"/>
              <a:gd name="connsiteY26" fmla="*/ 387928 h 2660073"/>
              <a:gd name="connsiteX27" fmla="*/ 3228109 w 3810000"/>
              <a:gd name="connsiteY27" fmla="*/ 304800 h 2660073"/>
              <a:gd name="connsiteX28" fmla="*/ 3200399 w 3810000"/>
              <a:gd name="connsiteY28" fmla="*/ 401782 h 2660073"/>
              <a:gd name="connsiteX29" fmla="*/ 1330036 w 3810000"/>
              <a:gd name="connsiteY29" fmla="*/ 595745 h 2660073"/>
              <a:gd name="connsiteX30" fmla="*/ 942109 w 3810000"/>
              <a:gd name="connsiteY30" fmla="*/ 914400 h 2660073"/>
              <a:gd name="connsiteX31" fmla="*/ 803564 w 3810000"/>
              <a:gd name="connsiteY31" fmla="*/ 1191491 h 2660073"/>
              <a:gd name="connsiteX32" fmla="*/ 609600 w 3810000"/>
              <a:gd name="connsiteY32" fmla="*/ 1593273 h 2660073"/>
              <a:gd name="connsiteX33" fmla="*/ 581891 w 3810000"/>
              <a:gd name="connsiteY33" fmla="*/ 1870364 h 2660073"/>
              <a:gd name="connsiteX34" fmla="*/ 554182 w 3810000"/>
              <a:gd name="connsiteY34" fmla="*/ 2216728 h 2660073"/>
              <a:gd name="connsiteX35" fmla="*/ 568036 w 3810000"/>
              <a:gd name="connsiteY35" fmla="*/ 2438400 h 2660073"/>
              <a:gd name="connsiteX36" fmla="*/ 581891 w 3810000"/>
              <a:gd name="connsiteY36" fmla="*/ 2590800 h 2660073"/>
              <a:gd name="connsiteX37" fmla="*/ 498764 w 3810000"/>
              <a:gd name="connsiteY37" fmla="*/ 2632364 h 266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810000" h="2660073">
                <a:moveTo>
                  <a:pt x="498764" y="2632364"/>
                </a:moveTo>
                <a:lnTo>
                  <a:pt x="263236" y="2660073"/>
                </a:lnTo>
                <a:lnTo>
                  <a:pt x="83127" y="2660073"/>
                </a:lnTo>
                <a:lnTo>
                  <a:pt x="69273" y="2576946"/>
                </a:lnTo>
                <a:lnTo>
                  <a:pt x="0" y="2396837"/>
                </a:lnTo>
                <a:lnTo>
                  <a:pt x="83127" y="1662546"/>
                </a:lnTo>
                <a:lnTo>
                  <a:pt x="221673" y="858982"/>
                </a:lnTo>
                <a:lnTo>
                  <a:pt x="457200" y="540328"/>
                </a:lnTo>
                <a:lnTo>
                  <a:pt x="858982" y="443346"/>
                </a:lnTo>
                <a:lnTo>
                  <a:pt x="2660073" y="249382"/>
                </a:lnTo>
                <a:lnTo>
                  <a:pt x="3048000" y="221673"/>
                </a:lnTo>
                <a:lnTo>
                  <a:pt x="3311236" y="0"/>
                </a:lnTo>
                <a:lnTo>
                  <a:pt x="3699164" y="41564"/>
                </a:lnTo>
                <a:lnTo>
                  <a:pt x="3810000" y="166255"/>
                </a:lnTo>
                <a:lnTo>
                  <a:pt x="3796145" y="318655"/>
                </a:lnTo>
                <a:lnTo>
                  <a:pt x="3643745" y="471055"/>
                </a:lnTo>
                <a:lnTo>
                  <a:pt x="3435927" y="457200"/>
                </a:lnTo>
                <a:lnTo>
                  <a:pt x="3297382" y="775855"/>
                </a:lnTo>
                <a:lnTo>
                  <a:pt x="2951018" y="831273"/>
                </a:lnTo>
                <a:lnTo>
                  <a:pt x="2632364" y="1094510"/>
                </a:lnTo>
                <a:lnTo>
                  <a:pt x="2466109" y="969819"/>
                </a:lnTo>
                <a:lnTo>
                  <a:pt x="2438400" y="775855"/>
                </a:lnTo>
                <a:lnTo>
                  <a:pt x="2576945" y="609600"/>
                </a:lnTo>
                <a:lnTo>
                  <a:pt x="2784764" y="581891"/>
                </a:lnTo>
                <a:lnTo>
                  <a:pt x="2937164" y="678873"/>
                </a:lnTo>
                <a:lnTo>
                  <a:pt x="3228109" y="665019"/>
                </a:lnTo>
                <a:lnTo>
                  <a:pt x="3380509" y="387928"/>
                </a:lnTo>
                <a:lnTo>
                  <a:pt x="3228109" y="304800"/>
                </a:lnTo>
                <a:cubicBezTo>
                  <a:pt x="3205018" y="304800"/>
                  <a:pt x="3516745" y="353291"/>
                  <a:pt x="3200399" y="401782"/>
                </a:cubicBezTo>
                <a:lnTo>
                  <a:pt x="1330036" y="595745"/>
                </a:lnTo>
                <a:lnTo>
                  <a:pt x="942109" y="914400"/>
                </a:lnTo>
                <a:lnTo>
                  <a:pt x="803564" y="1191491"/>
                </a:lnTo>
                <a:lnTo>
                  <a:pt x="609600" y="1593273"/>
                </a:lnTo>
                <a:lnTo>
                  <a:pt x="581891" y="1870364"/>
                </a:lnTo>
                <a:lnTo>
                  <a:pt x="554182" y="2216728"/>
                </a:lnTo>
                <a:lnTo>
                  <a:pt x="568036" y="2438400"/>
                </a:lnTo>
                <a:lnTo>
                  <a:pt x="581891" y="2590800"/>
                </a:lnTo>
                <a:lnTo>
                  <a:pt x="498764" y="2632364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>
                  <a:shade val="30000"/>
                  <a:satMod val="115000"/>
                  <a:alpha val="41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6200000" scaled="1"/>
            <a:tileRect/>
          </a:gradFill>
          <a:effectLst>
            <a:outerShdw blurRad="40000" dist="23000" dir="5400000" rotWithShape="0">
              <a:srgbClr val="000000">
                <a:alpha val="35000"/>
              </a:srgbClr>
            </a:outerShdw>
            <a:softEdge rad="127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>
            <a:off x="3117566" y="1018058"/>
            <a:ext cx="3702629" cy="728819"/>
          </a:xfrm>
          <a:custGeom>
            <a:avLst/>
            <a:gdLst>
              <a:gd name="connsiteX0" fmla="*/ 96981 w 4350327"/>
              <a:gd name="connsiteY0" fmla="*/ 249382 h 872836"/>
              <a:gd name="connsiteX1" fmla="*/ 0 w 4350327"/>
              <a:gd name="connsiteY1" fmla="*/ 346364 h 872836"/>
              <a:gd name="connsiteX2" fmla="*/ 69272 w 4350327"/>
              <a:gd name="connsiteY2" fmla="*/ 443345 h 872836"/>
              <a:gd name="connsiteX3" fmla="*/ 277091 w 4350327"/>
              <a:gd name="connsiteY3" fmla="*/ 443345 h 872836"/>
              <a:gd name="connsiteX4" fmla="*/ 360218 w 4350327"/>
              <a:gd name="connsiteY4" fmla="*/ 360218 h 872836"/>
              <a:gd name="connsiteX5" fmla="*/ 1039091 w 4350327"/>
              <a:gd name="connsiteY5" fmla="*/ 457200 h 872836"/>
              <a:gd name="connsiteX6" fmla="*/ 1440872 w 4350327"/>
              <a:gd name="connsiteY6" fmla="*/ 443345 h 872836"/>
              <a:gd name="connsiteX7" fmla="*/ 1967345 w 4350327"/>
              <a:gd name="connsiteY7" fmla="*/ 540327 h 872836"/>
              <a:gd name="connsiteX8" fmla="*/ 2230581 w 4350327"/>
              <a:gd name="connsiteY8" fmla="*/ 678873 h 872836"/>
              <a:gd name="connsiteX9" fmla="*/ 2701636 w 4350327"/>
              <a:gd name="connsiteY9" fmla="*/ 817418 h 872836"/>
              <a:gd name="connsiteX10" fmla="*/ 3089563 w 4350327"/>
              <a:gd name="connsiteY10" fmla="*/ 872836 h 872836"/>
              <a:gd name="connsiteX11" fmla="*/ 3671454 w 4350327"/>
              <a:gd name="connsiteY11" fmla="*/ 318654 h 872836"/>
              <a:gd name="connsiteX12" fmla="*/ 4350327 w 4350327"/>
              <a:gd name="connsiteY12" fmla="*/ 69273 h 872836"/>
              <a:gd name="connsiteX13" fmla="*/ 4350327 w 4350327"/>
              <a:gd name="connsiteY13" fmla="*/ 69273 h 872836"/>
              <a:gd name="connsiteX14" fmla="*/ 4031672 w 4350327"/>
              <a:gd name="connsiteY14" fmla="*/ 0 h 872836"/>
              <a:gd name="connsiteX15" fmla="*/ 3726872 w 4350327"/>
              <a:gd name="connsiteY15" fmla="*/ 41564 h 872836"/>
              <a:gd name="connsiteX16" fmla="*/ 3158836 w 4350327"/>
              <a:gd name="connsiteY16" fmla="*/ 138545 h 872836"/>
              <a:gd name="connsiteX17" fmla="*/ 2867891 w 4350327"/>
              <a:gd name="connsiteY17" fmla="*/ 304800 h 872836"/>
              <a:gd name="connsiteX18" fmla="*/ 2646218 w 4350327"/>
              <a:gd name="connsiteY18" fmla="*/ 526473 h 872836"/>
              <a:gd name="connsiteX19" fmla="*/ 2299854 w 4350327"/>
              <a:gd name="connsiteY19" fmla="*/ 512618 h 872836"/>
              <a:gd name="connsiteX20" fmla="*/ 2078181 w 4350327"/>
              <a:gd name="connsiteY20" fmla="*/ 387927 h 872836"/>
              <a:gd name="connsiteX21" fmla="*/ 1814945 w 4350327"/>
              <a:gd name="connsiteY21" fmla="*/ 290945 h 872836"/>
              <a:gd name="connsiteX22" fmla="*/ 1579418 w 4350327"/>
              <a:gd name="connsiteY22" fmla="*/ 304800 h 872836"/>
              <a:gd name="connsiteX23" fmla="*/ 1025236 w 4350327"/>
              <a:gd name="connsiteY23" fmla="*/ 374073 h 872836"/>
              <a:gd name="connsiteX24" fmla="*/ 678872 w 4350327"/>
              <a:gd name="connsiteY24" fmla="*/ 304800 h 872836"/>
              <a:gd name="connsiteX25" fmla="*/ 346363 w 4350327"/>
              <a:gd name="connsiteY25" fmla="*/ 290945 h 872836"/>
              <a:gd name="connsiteX26" fmla="*/ 346363 w 4350327"/>
              <a:gd name="connsiteY26" fmla="*/ 290945 h 872836"/>
              <a:gd name="connsiteX27" fmla="*/ 166254 w 4350327"/>
              <a:gd name="connsiteY27" fmla="*/ 221673 h 872836"/>
              <a:gd name="connsiteX28" fmla="*/ 96981 w 4350327"/>
              <a:gd name="connsiteY28" fmla="*/ 249382 h 872836"/>
              <a:gd name="connsiteX0" fmla="*/ 96981 w 4350327"/>
              <a:gd name="connsiteY0" fmla="*/ 249382 h 872836"/>
              <a:gd name="connsiteX1" fmla="*/ 0 w 4350327"/>
              <a:gd name="connsiteY1" fmla="*/ 346364 h 872836"/>
              <a:gd name="connsiteX2" fmla="*/ 69272 w 4350327"/>
              <a:gd name="connsiteY2" fmla="*/ 443345 h 872836"/>
              <a:gd name="connsiteX3" fmla="*/ 277091 w 4350327"/>
              <a:gd name="connsiteY3" fmla="*/ 443345 h 872836"/>
              <a:gd name="connsiteX4" fmla="*/ 360218 w 4350327"/>
              <a:gd name="connsiteY4" fmla="*/ 360218 h 872836"/>
              <a:gd name="connsiteX5" fmla="*/ 1039091 w 4350327"/>
              <a:gd name="connsiteY5" fmla="*/ 457200 h 872836"/>
              <a:gd name="connsiteX6" fmla="*/ 1440872 w 4350327"/>
              <a:gd name="connsiteY6" fmla="*/ 443345 h 872836"/>
              <a:gd name="connsiteX7" fmla="*/ 1967345 w 4350327"/>
              <a:gd name="connsiteY7" fmla="*/ 540327 h 872836"/>
              <a:gd name="connsiteX8" fmla="*/ 2230581 w 4350327"/>
              <a:gd name="connsiteY8" fmla="*/ 678873 h 872836"/>
              <a:gd name="connsiteX9" fmla="*/ 2701636 w 4350327"/>
              <a:gd name="connsiteY9" fmla="*/ 817418 h 872836"/>
              <a:gd name="connsiteX10" fmla="*/ 3089563 w 4350327"/>
              <a:gd name="connsiteY10" fmla="*/ 872836 h 872836"/>
              <a:gd name="connsiteX11" fmla="*/ 3713018 w 4350327"/>
              <a:gd name="connsiteY11" fmla="*/ 346363 h 872836"/>
              <a:gd name="connsiteX12" fmla="*/ 4350327 w 4350327"/>
              <a:gd name="connsiteY12" fmla="*/ 69273 h 872836"/>
              <a:gd name="connsiteX13" fmla="*/ 4350327 w 4350327"/>
              <a:gd name="connsiteY13" fmla="*/ 69273 h 872836"/>
              <a:gd name="connsiteX14" fmla="*/ 4031672 w 4350327"/>
              <a:gd name="connsiteY14" fmla="*/ 0 h 872836"/>
              <a:gd name="connsiteX15" fmla="*/ 3726872 w 4350327"/>
              <a:gd name="connsiteY15" fmla="*/ 41564 h 872836"/>
              <a:gd name="connsiteX16" fmla="*/ 3158836 w 4350327"/>
              <a:gd name="connsiteY16" fmla="*/ 138545 h 872836"/>
              <a:gd name="connsiteX17" fmla="*/ 2867891 w 4350327"/>
              <a:gd name="connsiteY17" fmla="*/ 304800 h 872836"/>
              <a:gd name="connsiteX18" fmla="*/ 2646218 w 4350327"/>
              <a:gd name="connsiteY18" fmla="*/ 526473 h 872836"/>
              <a:gd name="connsiteX19" fmla="*/ 2299854 w 4350327"/>
              <a:gd name="connsiteY19" fmla="*/ 512618 h 872836"/>
              <a:gd name="connsiteX20" fmla="*/ 2078181 w 4350327"/>
              <a:gd name="connsiteY20" fmla="*/ 387927 h 872836"/>
              <a:gd name="connsiteX21" fmla="*/ 1814945 w 4350327"/>
              <a:gd name="connsiteY21" fmla="*/ 290945 h 872836"/>
              <a:gd name="connsiteX22" fmla="*/ 1579418 w 4350327"/>
              <a:gd name="connsiteY22" fmla="*/ 304800 h 872836"/>
              <a:gd name="connsiteX23" fmla="*/ 1025236 w 4350327"/>
              <a:gd name="connsiteY23" fmla="*/ 374073 h 872836"/>
              <a:gd name="connsiteX24" fmla="*/ 678872 w 4350327"/>
              <a:gd name="connsiteY24" fmla="*/ 304800 h 872836"/>
              <a:gd name="connsiteX25" fmla="*/ 346363 w 4350327"/>
              <a:gd name="connsiteY25" fmla="*/ 290945 h 872836"/>
              <a:gd name="connsiteX26" fmla="*/ 346363 w 4350327"/>
              <a:gd name="connsiteY26" fmla="*/ 290945 h 872836"/>
              <a:gd name="connsiteX27" fmla="*/ 166254 w 4350327"/>
              <a:gd name="connsiteY27" fmla="*/ 221673 h 872836"/>
              <a:gd name="connsiteX28" fmla="*/ 96981 w 4350327"/>
              <a:gd name="connsiteY28" fmla="*/ 249382 h 87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50327" h="872836">
                <a:moveTo>
                  <a:pt x="96981" y="249382"/>
                </a:moveTo>
                <a:lnTo>
                  <a:pt x="0" y="346364"/>
                </a:lnTo>
                <a:lnTo>
                  <a:pt x="69272" y="443345"/>
                </a:lnTo>
                <a:lnTo>
                  <a:pt x="277091" y="443345"/>
                </a:lnTo>
                <a:lnTo>
                  <a:pt x="360218" y="360218"/>
                </a:lnTo>
                <a:lnTo>
                  <a:pt x="1039091" y="457200"/>
                </a:lnTo>
                <a:lnTo>
                  <a:pt x="1440872" y="443345"/>
                </a:lnTo>
                <a:lnTo>
                  <a:pt x="1967345" y="540327"/>
                </a:lnTo>
                <a:lnTo>
                  <a:pt x="2230581" y="678873"/>
                </a:lnTo>
                <a:lnTo>
                  <a:pt x="2701636" y="817418"/>
                </a:lnTo>
                <a:lnTo>
                  <a:pt x="3089563" y="872836"/>
                </a:lnTo>
                <a:lnTo>
                  <a:pt x="3713018" y="346363"/>
                </a:lnTo>
                <a:lnTo>
                  <a:pt x="4350327" y="69273"/>
                </a:lnTo>
                <a:lnTo>
                  <a:pt x="4350327" y="69273"/>
                </a:lnTo>
                <a:lnTo>
                  <a:pt x="4031672" y="0"/>
                </a:lnTo>
                <a:lnTo>
                  <a:pt x="3726872" y="41564"/>
                </a:lnTo>
                <a:lnTo>
                  <a:pt x="3158836" y="138545"/>
                </a:lnTo>
                <a:lnTo>
                  <a:pt x="2867891" y="304800"/>
                </a:lnTo>
                <a:lnTo>
                  <a:pt x="2646218" y="526473"/>
                </a:lnTo>
                <a:lnTo>
                  <a:pt x="2299854" y="512618"/>
                </a:lnTo>
                <a:lnTo>
                  <a:pt x="2078181" y="387927"/>
                </a:lnTo>
                <a:lnTo>
                  <a:pt x="1814945" y="290945"/>
                </a:lnTo>
                <a:lnTo>
                  <a:pt x="1579418" y="304800"/>
                </a:lnTo>
                <a:lnTo>
                  <a:pt x="1025236" y="374073"/>
                </a:lnTo>
                <a:lnTo>
                  <a:pt x="678872" y="304800"/>
                </a:lnTo>
                <a:lnTo>
                  <a:pt x="346363" y="290945"/>
                </a:lnTo>
                <a:lnTo>
                  <a:pt x="346363" y="290945"/>
                </a:lnTo>
                <a:lnTo>
                  <a:pt x="166254" y="221673"/>
                </a:lnTo>
                <a:lnTo>
                  <a:pt x="96981" y="249382"/>
                </a:lnTo>
                <a:close/>
              </a:path>
            </a:pathLst>
          </a:custGeom>
          <a:gradFill flip="none" rotWithShape="1">
            <a:gsLst>
              <a:gs pos="69000">
                <a:schemeClr val="accent1">
                  <a:shade val="30000"/>
                  <a:satMod val="115000"/>
                  <a:alpha val="22000"/>
                </a:schemeClr>
              </a:gs>
              <a:gs pos="27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 15"/>
          <p:cNvSpPr/>
          <p:nvPr/>
        </p:nvSpPr>
        <p:spPr>
          <a:xfrm>
            <a:off x="2351097" y="1156881"/>
            <a:ext cx="2440906" cy="821368"/>
          </a:xfrm>
          <a:custGeom>
            <a:avLst/>
            <a:gdLst>
              <a:gd name="connsiteX0" fmla="*/ 914400 w 2978727"/>
              <a:gd name="connsiteY0" fmla="*/ 0 h 983673"/>
              <a:gd name="connsiteX1" fmla="*/ 1343891 w 2978727"/>
              <a:gd name="connsiteY1" fmla="*/ 13855 h 983673"/>
              <a:gd name="connsiteX2" fmla="*/ 1440873 w 2978727"/>
              <a:gd name="connsiteY2" fmla="*/ 193964 h 983673"/>
              <a:gd name="connsiteX3" fmla="*/ 2369127 w 2978727"/>
              <a:gd name="connsiteY3" fmla="*/ 180110 h 983673"/>
              <a:gd name="connsiteX4" fmla="*/ 2784763 w 2978727"/>
              <a:gd name="connsiteY4" fmla="*/ 69273 h 983673"/>
              <a:gd name="connsiteX5" fmla="*/ 2978727 w 2978727"/>
              <a:gd name="connsiteY5" fmla="*/ 193964 h 983673"/>
              <a:gd name="connsiteX6" fmla="*/ 2964873 w 2978727"/>
              <a:gd name="connsiteY6" fmla="*/ 304800 h 983673"/>
              <a:gd name="connsiteX7" fmla="*/ 2881745 w 2978727"/>
              <a:gd name="connsiteY7" fmla="*/ 387928 h 983673"/>
              <a:gd name="connsiteX8" fmla="*/ 2632363 w 2978727"/>
              <a:gd name="connsiteY8" fmla="*/ 318655 h 983673"/>
              <a:gd name="connsiteX9" fmla="*/ 2452254 w 2978727"/>
              <a:gd name="connsiteY9" fmla="*/ 304800 h 983673"/>
              <a:gd name="connsiteX10" fmla="*/ 1731818 w 2978727"/>
              <a:gd name="connsiteY10" fmla="*/ 401782 h 983673"/>
              <a:gd name="connsiteX11" fmla="*/ 1385454 w 2978727"/>
              <a:gd name="connsiteY11" fmla="*/ 374073 h 983673"/>
              <a:gd name="connsiteX12" fmla="*/ 1136073 w 2978727"/>
              <a:gd name="connsiteY12" fmla="*/ 387928 h 983673"/>
              <a:gd name="connsiteX13" fmla="*/ 955963 w 2978727"/>
              <a:gd name="connsiteY13" fmla="*/ 554182 h 983673"/>
              <a:gd name="connsiteX14" fmla="*/ 775854 w 2978727"/>
              <a:gd name="connsiteY14" fmla="*/ 858982 h 983673"/>
              <a:gd name="connsiteX15" fmla="*/ 235527 w 2978727"/>
              <a:gd name="connsiteY15" fmla="*/ 983673 h 983673"/>
              <a:gd name="connsiteX16" fmla="*/ 13854 w 2978727"/>
              <a:gd name="connsiteY16" fmla="*/ 914400 h 983673"/>
              <a:gd name="connsiteX17" fmla="*/ 0 w 2978727"/>
              <a:gd name="connsiteY17" fmla="*/ 803564 h 983673"/>
              <a:gd name="connsiteX18" fmla="*/ 221673 w 2978727"/>
              <a:gd name="connsiteY18" fmla="*/ 609600 h 983673"/>
              <a:gd name="connsiteX19" fmla="*/ 443345 w 2978727"/>
              <a:gd name="connsiteY19" fmla="*/ 665019 h 983673"/>
              <a:gd name="connsiteX20" fmla="*/ 623454 w 2978727"/>
              <a:gd name="connsiteY20" fmla="*/ 720437 h 983673"/>
              <a:gd name="connsiteX21" fmla="*/ 734291 w 2978727"/>
              <a:gd name="connsiteY21" fmla="*/ 665019 h 983673"/>
              <a:gd name="connsiteX22" fmla="*/ 969818 w 2978727"/>
              <a:gd name="connsiteY22" fmla="*/ 374073 h 983673"/>
              <a:gd name="connsiteX23" fmla="*/ 900545 w 2978727"/>
              <a:gd name="connsiteY23" fmla="*/ 124691 h 983673"/>
              <a:gd name="connsiteX24" fmla="*/ 1039091 w 2978727"/>
              <a:gd name="connsiteY24" fmla="*/ 0 h 983673"/>
              <a:gd name="connsiteX0" fmla="*/ 900546 w 2964873"/>
              <a:gd name="connsiteY0" fmla="*/ 0 h 983673"/>
              <a:gd name="connsiteX1" fmla="*/ 1330037 w 2964873"/>
              <a:gd name="connsiteY1" fmla="*/ 13855 h 983673"/>
              <a:gd name="connsiteX2" fmla="*/ 1427019 w 2964873"/>
              <a:gd name="connsiteY2" fmla="*/ 193964 h 983673"/>
              <a:gd name="connsiteX3" fmla="*/ 2355273 w 2964873"/>
              <a:gd name="connsiteY3" fmla="*/ 180110 h 983673"/>
              <a:gd name="connsiteX4" fmla="*/ 2770909 w 2964873"/>
              <a:gd name="connsiteY4" fmla="*/ 69273 h 983673"/>
              <a:gd name="connsiteX5" fmla="*/ 2964873 w 2964873"/>
              <a:gd name="connsiteY5" fmla="*/ 193964 h 983673"/>
              <a:gd name="connsiteX6" fmla="*/ 2951019 w 2964873"/>
              <a:gd name="connsiteY6" fmla="*/ 304800 h 983673"/>
              <a:gd name="connsiteX7" fmla="*/ 2867891 w 2964873"/>
              <a:gd name="connsiteY7" fmla="*/ 387928 h 983673"/>
              <a:gd name="connsiteX8" fmla="*/ 2618509 w 2964873"/>
              <a:gd name="connsiteY8" fmla="*/ 318655 h 983673"/>
              <a:gd name="connsiteX9" fmla="*/ 2438400 w 2964873"/>
              <a:gd name="connsiteY9" fmla="*/ 304800 h 983673"/>
              <a:gd name="connsiteX10" fmla="*/ 1717964 w 2964873"/>
              <a:gd name="connsiteY10" fmla="*/ 401782 h 983673"/>
              <a:gd name="connsiteX11" fmla="*/ 1371600 w 2964873"/>
              <a:gd name="connsiteY11" fmla="*/ 374073 h 983673"/>
              <a:gd name="connsiteX12" fmla="*/ 1122219 w 2964873"/>
              <a:gd name="connsiteY12" fmla="*/ 387928 h 983673"/>
              <a:gd name="connsiteX13" fmla="*/ 942109 w 2964873"/>
              <a:gd name="connsiteY13" fmla="*/ 554182 h 983673"/>
              <a:gd name="connsiteX14" fmla="*/ 762000 w 2964873"/>
              <a:gd name="connsiteY14" fmla="*/ 858982 h 983673"/>
              <a:gd name="connsiteX15" fmla="*/ 221673 w 2964873"/>
              <a:gd name="connsiteY15" fmla="*/ 983673 h 983673"/>
              <a:gd name="connsiteX16" fmla="*/ 0 w 2964873"/>
              <a:gd name="connsiteY16" fmla="*/ 914400 h 983673"/>
              <a:gd name="connsiteX17" fmla="*/ 96982 w 2964873"/>
              <a:gd name="connsiteY17" fmla="*/ 803564 h 983673"/>
              <a:gd name="connsiteX18" fmla="*/ 207819 w 2964873"/>
              <a:gd name="connsiteY18" fmla="*/ 609600 h 983673"/>
              <a:gd name="connsiteX19" fmla="*/ 429491 w 2964873"/>
              <a:gd name="connsiteY19" fmla="*/ 665019 h 983673"/>
              <a:gd name="connsiteX20" fmla="*/ 609600 w 2964873"/>
              <a:gd name="connsiteY20" fmla="*/ 720437 h 983673"/>
              <a:gd name="connsiteX21" fmla="*/ 720437 w 2964873"/>
              <a:gd name="connsiteY21" fmla="*/ 665019 h 983673"/>
              <a:gd name="connsiteX22" fmla="*/ 955964 w 2964873"/>
              <a:gd name="connsiteY22" fmla="*/ 374073 h 983673"/>
              <a:gd name="connsiteX23" fmla="*/ 886691 w 2964873"/>
              <a:gd name="connsiteY23" fmla="*/ 124691 h 983673"/>
              <a:gd name="connsiteX24" fmla="*/ 1025237 w 2964873"/>
              <a:gd name="connsiteY24" fmla="*/ 0 h 983673"/>
              <a:gd name="connsiteX0" fmla="*/ 803564 w 2867891"/>
              <a:gd name="connsiteY0" fmla="*/ 0 h 983673"/>
              <a:gd name="connsiteX1" fmla="*/ 1233055 w 2867891"/>
              <a:gd name="connsiteY1" fmla="*/ 13855 h 983673"/>
              <a:gd name="connsiteX2" fmla="*/ 1330037 w 2867891"/>
              <a:gd name="connsiteY2" fmla="*/ 193964 h 983673"/>
              <a:gd name="connsiteX3" fmla="*/ 2258291 w 2867891"/>
              <a:gd name="connsiteY3" fmla="*/ 180110 h 983673"/>
              <a:gd name="connsiteX4" fmla="*/ 2673927 w 2867891"/>
              <a:gd name="connsiteY4" fmla="*/ 69273 h 983673"/>
              <a:gd name="connsiteX5" fmla="*/ 2867891 w 2867891"/>
              <a:gd name="connsiteY5" fmla="*/ 193964 h 983673"/>
              <a:gd name="connsiteX6" fmla="*/ 2854037 w 2867891"/>
              <a:gd name="connsiteY6" fmla="*/ 304800 h 983673"/>
              <a:gd name="connsiteX7" fmla="*/ 2770909 w 2867891"/>
              <a:gd name="connsiteY7" fmla="*/ 387928 h 983673"/>
              <a:gd name="connsiteX8" fmla="*/ 2521527 w 2867891"/>
              <a:gd name="connsiteY8" fmla="*/ 318655 h 983673"/>
              <a:gd name="connsiteX9" fmla="*/ 2341418 w 2867891"/>
              <a:gd name="connsiteY9" fmla="*/ 304800 h 983673"/>
              <a:gd name="connsiteX10" fmla="*/ 1620982 w 2867891"/>
              <a:gd name="connsiteY10" fmla="*/ 401782 h 983673"/>
              <a:gd name="connsiteX11" fmla="*/ 1274618 w 2867891"/>
              <a:gd name="connsiteY11" fmla="*/ 374073 h 983673"/>
              <a:gd name="connsiteX12" fmla="*/ 1025237 w 2867891"/>
              <a:gd name="connsiteY12" fmla="*/ 387928 h 983673"/>
              <a:gd name="connsiteX13" fmla="*/ 845127 w 2867891"/>
              <a:gd name="connsiteY13" fmla="*/ 554182 h 983673"/>
              <a:gd name="connsiteX14" fmla="*/ 665018 w 2867891"/>
              <a:gd name="connsiteY14" fmla="*/ 858982 h 983673"/>
              <a:gd name="connsiteX15" fmla="*/ 124691 w 2867891"/>
              <a:gd name="connsiteY15" fmla="*/ 983673 h 983673"/>
              <a:gd name="connsiteX16" fmla="*/ 13854 w 2867891"/>
              <a:gd name="connsiteY16" fmla="*/ 872836 h 983673"/>
              <a:gd name="connsiteX17" fmla="*/ 0 w 2867891"/>
              <a:gd name="connsiteY17" fmla="*/ 803564 h 983673"/>
              <a:gd name="connsiteX18" fmla="*/ 110837 w 2867891"/>
              <a:gd name="connsiteY18" fmla="*/ 609600 h 983673"/>
              <a:gd name="connsiteX19" fmla="*/ 332509 w 2867891"/>
              <a:gd name="connsiteY19" fmla="*/ 665019 h 983673"/>
              <a:gd name="connsiteX20" fmla="*/ 512618 w 2867891"/>
              <a:gd name="connsiteY20" fmla="*/ 720437 h 983673"/>
              <a:gd name="connsiteX21" fmla="*/ 623455 w 2867891"/>
              <a:gd name="connsiteY21" fmla="*/ 665019 h 983673"/>
              <a:gd name="connsiteX22" fmla="*/ 858982 w 2867891"/>
              <a:gd name="connsiteY22" fmla="*/ 374073 h 983673"/>
              <a:gd name="connsiteX23" fmla="*/ 789709 w 2867891"/>
              <a:gd name="connsiteY23" fmla="*/ 124691 h 983673"/>
              <a:gd name="connsiteX24" fmla="*/ 928255 w 2867891"/>
              <a:gd name="connsiteY24" fmla="*/ 0 h 98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67891" h="983673">
                <a:moveTo>
                  <a:pt x="803564" y="0"/>
                </a:moveTo>
                <a:lnTo>
                  <a:pt x="1233055" y="13855"/>
                </a:lnTo>
                <a:lnTo>
                  <a:pt x="1330037" y="193964"/>
                </a:lnTo>
                <a:lnTo>
                  <a:pt x="2258291" y="180110"/>
                </a:lnTo>
                <a:lnTo>
                  <a:pt x="2673927" y="69273"/>
                </a:lnTo>
                <a:lnTo>
                  <a:pt x="2867891" y="193964"/>
                </a:lnTo>
                <a:lnTo>
                  <a:pt x="2854037" y="304800"/>
                </a:lnTo>
                <a:lnTo>
                  <a:pt x="2770909" y="387928"/>
                </a:lnTo>
                <a:lnTo>
                  <a:pt x="2521527" y="318655"/>
                </a:lnTo>
                <a:lnTo>
                  <a:pt x="2341418" y="304800"/>
                </a:lnTo>
                <a:lnTo>
                  <a:pt x="1620982" y="401782"/>
                </a:lnTo>
                <a:lnTo>
                  <a:pt x="1274618" y="374073"/>
                </a:lnTo>
                <a:lnTo>
                  <a:pt x="1025237" y="387928"/>
                </a:lnTo>
                <a:lnTo>
                  <a:pt x="845127" y="554182"/>
                </a:lnTo>
                <a:lnTo>
                  <a:pt x="665018" y="858982"/>
                </a:lnTo>
                <a:lnTo>
                  <a:pt x="124691" y="983673"/>
                </a:lnTo>
                <a:lnTo>
                  <a:pt x="13854" y="872836"/>
                </a:lnTo>
                <a:lnTo>
                  <a:pt x="0" y="803564"/>
                </a:lnTo>
                <a:lnTo>
                  <a:pt x="110837" y="609600"/>
                </a:lnTo>
                <a:lnTo>
                  <a:pt x="332509" y="665019"/>
                </a:lnTo>
                <a:lnTo>
                  <a:pt x="512618" y="720437"/>
                </a:lnTo>
                <a:lnTo>
                  <a:pt x="623455" y="665019"/>
                </a:lnTo>
                <a:lnTo>
                  <a:pt x="858982" y="374073"/>
                </a:lnTo>
                <a:lnTo>
                  <a:pt x="789709" y="124691"/>
                </a:lnTo>
                <a:lnTo>
                  <a:pt x="928255" y="0"/>
                </a:lnTo>
              </a:path>
            </a:pathLst>
          </a:custGeom>
          <a:gradFill flip="none" rotWithShape="1">
            <a:gsLst>
              <a:gs pos="40000">
                <a:srgbClr val="66FF33">
                  <a:shade val="30000"/>
                  <a:satMod val="115000"/>
                </a:srgbClr>
              </a:gs>
              <a:gs pos="42000">
                <a:srgbClr val="66FF33">
                  <a:alpha val="48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>
                <a:shade val="50000"/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6">
            <a:lum bright="-18000"/>
          </a:blip>
          <a:srcRect/>
          <a:stretch>
            <a:fillRect/>
          </a:stretch>
        </p:blipFill>
        <p:spPr bwMode="auto">
          <a:xfrm>
            <a:off x="100211" y="1941583"/>
            <a:ext cx="367512" cy="3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Oval 23"/>
          <p:cNvSpPr>
            <a:spLocks noChangeArrowheads="1"/>
          </p:cNvSpPr>
          <p:nvPr/>
        </p:nvSpPr>
        <p:spPr bwMode="auto">
          <a:xfrm>
            <a:off x="571762" y="1980026"/>
            <a:ext cx="213481" cy="208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529875" y="1579707"/>
            <a:ext cx="303157" cy="3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0" name="Forme libre 19"/>
          <p:cNvSpPr>
            <a:spLocks noChangeAspect="1"/>
          </p:cNvSpPr>
          <p:nvPr/>
        </p:nvSpPr>
        <p:spPr>
          <a:xfrm>
            <a:off x="2256746" y="1079502"/>
            <a:ext cx="1328495" cy="948477"/>
          </a:xfrm>
          <a:custGeom>
            <a:avLst/>
            <a:gdLst>
              <a:gd name="connsiteX0" fmla="*/ 914400 w 2978727"/>
              <a:gd name="connsiteY0" fmla="*/ 0 h 983673"/>
              <a:gd name="connsiteX1" fmla="*/ 1343891 w 2978727"/>
              <a:gd name="connsiteY1" fmla="*/ 13855 h 983673"/>
              <a:gd name="connsiteX2" fmla="*/ 1440873 w 2978727"/>
              <a:gd name="connsiteY2" fmla="*/ 193964 h 983673"/>
              <a:gd name="connsiteX3" fmla="*/ 2369127 w 2978727"/>
              <a:gd name="connsiteY3" fmla="*/ 180110 h 983673"/>
              <a:gd name="connsiteX4" fmla="*/ 2784763 w 2978727"/>
              <a:gd name="connsiteY4" fmla="*/ 69273 h 983673"/>
              <a:gd name="connsiteX5" fmla="*/ 2978727 w 2978727"/>
              <a:gd name="connsiteY5" fmla="*/ 193964 h 983673"/>
              <a:gd name="connsiteX6" fmla="*/ 2964873 w 2978727"/>
              <a:gd name="connsiteY6" fmla="*/ 304800 h 983673"/>
              <a:gd name="connsiteX7" fmla="*/ 2881745 w 2978727"/>
              <a:gd name="connsiteY7" fmla="*/ 387928 h 983673"/>
              <a:gd name="connsiteX8" fmla="*/ 2632363 w 2978727"/>
              <a:gd name="connsiteY8" fmla="*/ 318655 h 983673"/>
              <a:gd name="connsiteX9" fmla="*/ 2452254 w 2978727"/>
              <a:gd name="connsiteY9" fmla="*/ 304800 h 983673"/>
              <a:gd name="connsiteX10" fmla="*/ 1731818 w 2978727"/>
              <a:gd name="connsiteY10" fmla="*/ 401782 h 983673"/>
              <a:gd name="connsiteX11" fmla="*/ 1385454 w 2978727"/>
              <a:gd name="connsiteY11" fmla="*/ 374073 h 983673"/>
              <a:gd name="connsiteX12" fmla="*/ 1136073 w 2978727"/>
              <a:gd name="connsiteY12" fmla="*/ 387928 h 983673"/>
              <a:gd name="connsiteX13" fmla="*/ 955963 w 2978727"/>
              <a:gd name="connsiteY13" fmla="*/ 554182 h 983673"/>
              <a:gd name="connsiteX14" fmla="*/ 775854 w 2978727"/>
              <a:gd name="connsiteY14" fmla="*/ 858982 h 983673"/>
              <a:gd name="connsiteX15" fmla="*/ 235527 w 2978727"/>
              <a:gd name="connsiteY15" fmla="*/ 983673 h 983673"/>
              <a:gd name="connsiteX16" fmla="*/ 13854 w 2978727"/>
              <a:gd name="connsiteY16" fmla="*/ 914400 h 983673"/>
              <a:gd name="connsiteX17" fmla="*/ 0 w 2978727"/>
              <a:gd name="connsiteY17" fmla="*/ 803564 h 983673"/>
              <a:gd name="connsiteX18" fmla="*/ 221673 w 2978727"/>
              <a:gd name="connsiteY18" fmla="*/ 609600 h 983673"/>
              <a:gd name="connsiteX19" fmla="*/ 443345 w 2978727"/>
              <a:gd name="connsiteY19" fmla="*/ 665019 h 983673"/>
              <a:gd name="connsiteX20" fmla="*/ 623454 w 2978727"/>
              <a:gd name="connsiteY20" fmla="*/ 720437 h 983673"/>
              <a:gd name="connsiteX21" fmla="*/ 734291 w 2978727"/>
              <a:gd name="connsiteY21" fmla="*/ 665019 h 983673"/>
              <a:gd name="connsiteX22" fmla="*/ 969818 w 2978727"/>
              <a:gd name="connsiteY22" fmla="*/ 374073 h 983673"/>
              <a:gd name="connsiteX23" fmla="*/ 900545 w 2978727"/>
              <a:gd name="connsiteY23" fmla="*/ 124691 h 983673"/>
              <a:gd name="connsiteX24" fmla="*/ 1039091 w 2978727"/>
              <a:gd name="connsiteY24" fmla="*/ 0 h 983673"/>
              <a:gd name="connsiteX0" fmla="*/ 914400 w 2964873"/>
              <a:gd name="connsiteY0" fmla="*/ 0 h 983673"/>
              <a:gd name="connsiteX1" fmla="*/ 1343891 w 2964873"/>
              <a:gd name="connsiteY1" fmla="*/ 13855 h 983673"/>
              <a:gd name="connsiteX2" fmla="*/ 1440873 w 2964873"/>
              <a:gd name="connsiteY2" fmla="*/ 193964 h 983673"/>
              <a:gd name="connsiteX3" fmla="*/ 2369127 w 2964873"/>
              <a:gd name="connsiteY3" fmla="*/ 180110 h 983673"/>
              <a:gd name="connsiteX4" fmla="*/ 2784763 w 2964873"/>
              <a:gd name="connsiteY4" fmla="*/ 69273 h 983673"/>
              <a:gd name="connsiteX5" fmla="*/ 1440872 w 2964873"/>
              <a:gd name="connsiteY5" fmla="*/ 221673 h 983673"/>
              <a:gd name="connsiteX6" fmla="*/ 2964873 w 2964873"/>
              <a:gd name="connsiteY6" fmla="*/ 304800 h 983673"/>
              <a:gd name="connsiteX7" fmla="*/ 2881745 w 2964873"/>
              <a:gd name="connsiteY7" fmla="*/ 387928 h 983673"/>
              <a:gd name="connsiteX8" fmla="*/ 2632363 w 2964873"/>
              <a:gd name="connsiteY8" fmla="*/ 318655 h 983673"/>
              <a:gd name="connsiteX9" fmla="*/ 2452254 w 2964873"/>
              <a:gd name="connsiteY9" fmla="*/ 304800 h 983673"/>
              <a:gd name="connsiteX10" fmla="*/ 1731818 w 2964873"/>
              <a:gd name="connsiteY10" fmla="*/ 401782 h 983673"/>
              <a:gd name="connsiteX11" fmla="*/ 1385454 w 2964873"/>
              <a:gd name="connsiteY11" fmla="*/ 374073 h 983673"/>
              <a:gd name="connsiteX12" fmla="*/ 1136073 w 2964873"/>
              <a:gd name="connsiteY12" fmla="*/ 387928 h 983673"/>
              <a:gd name="connsiteX13" fmla="*/ 955963 w 2964873"/>
              <a:gd name="connsiteY13" fmla="*/ 554182 h 983673"/>
              <a:gd name="connsiteX14" fmla="*/ 775854 w 2964873"/>
              <a:gd name="connsiteY14" fmla="*/ 858982 h 983673"/>
              <a:gd name="connsiteX15" fmla="*/ 235527 w 2964873"/>
              <a:gd name="connsiteY15" fmla="*/ 983673 h 983673"/>
              <a:gd name="connsiteX16" fmla="*/ 13854 w 2964873"/>
              <a:gd name="connsiteY16" fmla="*/ 914400 h 983673"/>
              <a:gd name="connsiteX17" fmla="*/ 0 w 2964873"/>
              <a:gd name="connsiteY17" fmla="*/ 803564 h 983673"/>
              <a:gd name="connsiteX18" fmla="*/ 221673 w 2964873"/>
              <a:gd name="connsiteY18" fmla="*/ 609600 h 983673"/>
              <a:gd name="connsiteX19" fmla="*/ 443345 w 2964873"/>
              <a:gd name="connsiteY19" fmla="*/ 665019 h 983673"/>
              <a:gd name="connsiteX20" fmla="*/ 623454 w 2964873"/>
              <a:gd name="connsiteY20" fmla="*/ 720437 h 983673"/>
              <a:gd name="connsiteX21" fmla="*/ 734291 w 2964873"/>
              <a:gd name="connsiteY21" fmla="*/ 665019 h 983673"/>
              <a:gd name="connsiteX22" fmla="*/ 969818 w 2964873"/>
              <a:gd name="connsiteY22" fmla="*/ 374073 h 983673"/>
              <a:gd name="connsiteX23" fmla="*/ 900545 w 2964873"/>
              <a:gd name="connsiteY23" fmla="*/ 124691 h 983673"/>
              <a:gd name="connsiteX24" fmla="*/ 1039091 w 2964873"/>
              <a:gd name="connsiteY24" fmla="*/ 0 h 983673"/>
              <a:gd name="connsiteX0" fmla="*/ 914400 w 2964873"/>
              <a:gd name="connsiteY0" fmla="*/ 0 h 983673"/>
              <a:gd name="connsiteX1" fmla="*/ 1343891 w 2964873"/>
              <a:gd name="connsiteY1" fmla="*/ 13855 h 983673"/>
              <a:gd name="connsiteX2" fmla="*/ 1440873 w 2964873"/>
              <a:gd name="connsiteY2" fmla="*/ 193964 h 983673"/>
              <a:gd name="connsiteX3" fmla="*/ 2369127 w 2964873"/>
              <a:gd name="connsiteY3" fmla="*/ 180110 h 983673"/>
              <a:gd name="connsiteX4" fmla="*/ 1399309 w 2964873"/>
              <a:gd name="connsiteY4" fmla="*/ 180109 h 983673"/>
              <a:gd name="connsiteX5" fmla="*/ 1440872 w 2964873"/>
              <a:gd name="connsiteY5" fmla="*/ 221673 h 983673"/>
              <a:gd name="connsiteX6" fmla="*/ 2964873 w 2964873"/>
              <a:gd name="connsiteY6" fmla="*/ 304800 h 983673"/>
              <a:gd name="connsiteX7" fmla="*/ 2881745 w 2964873"/>
              <a:gd name="connsiteY7" fmla="*/ 387928 h 983673"/>
              <a:gd name="connsiteX8" fmla="*/ 2632363 w 2964873"/>
              <a:gd name="connsiteY8" fmla="*/ 318655 h 983673"/>
              <a:gd name="connsiteX9" fmla="*/ 2452254 w 2964873"/>
              <a:gd name="connsiteY9" fmla="*/ 304800 h 983673"/>
              <a:gd name="connsiteX10" fmla="*/ 1731818 w 2964873"/>
              <a:gd name="connsiteY10" fmla="*/ 401782 h 983673"/>
              <a:gd name="connsiteX11" fmla="*/ 1385454 w 2964873"/>
              <a:gd name="connsiteY11" fmla="*/ 374073 h 983673"/>
              <a:gd name="connsiteX12" fmla="*/ 1136073 w 2964873"/>
              <a:gd name="connsiteY12" fmla="*/ 387928 h 983673"/>
              <a:gd name="connsiteX13" fmla="*/ 955963 w 2964873"/>
              <a:gd name="connsiteY13" fmla="*/ 554182 h 983673"/>
              <a:gd name="connsiteX14" fmla="*/ 775854 w 2964873"/>
              <a:gd name="connsiteY14" fmla="*/ 858982 h 983673"/>
              <a:gd name="connsiteX15" fmla="*/ 235527 w 2964873"/>
              <a:gd name="connsiteY15" fmla="*/ 983673 h 983673"/>
              <a:gd name="connsiteX16" fmla="*/ 13854 w 2964873"/>
              <a:gd name="connsiteY16" fmla="*/ 914400 h 983673"/>
              <a:gd name="connsiteX17" fmla="*/ 0 w 2964873"/>
              <a:gd name="connsiteY17" fmla="*/ 803564 h 983673"/>
              <a:gd name="connsiteX18" fmla="*/ 221673 w 2964873"/>
              <a:gd name="connsiteY18" fmla="*/ 609600 h 983673"/>
              <a:gd name="connsiteX19" fmla="*/ 443345 w 2964873"/>
              <a:gd name="connsiteY19" fmla="*/ 665019 h 983673"/>
              <a:gd name="connsiteX20" fmla="*/ 623454 w 2964873"/>
              <a:gd name="connsiteY20" fmla="*/ 720437 h 983673"/>
              <a:gd name="connsiteX21" fmla="*/ 734291 w 2964873"/>
              <a:gd name="connsiteY21" fmla="*/ 665019 h 983673"/>
              <a:gd name="connsiteX22" fmla="*/ 969818 w 2964873"/>
              <a:gd name="connsiteY22" fmla="*/ 374073 h 983673"/>
              <a:gd name="connsiteX23" fmla="*/ 900545 w 2964873"/>
              <a:gd name="connsiteY23" fmla="*/ 124691 h 983673"/>
              <a:gd name="connsiteX24" fmla="*/ 1039091 w 2964873"/>
              <a:gd name="connsiteY24" fmla="*/ 0 h 983673"/>
              <a:gd name="connsiteX0" fmla="*/ 914400 w 2964873"/>
              <a:gd name="connsiteY0" fmla="*/ 0 h 983673"/>
              <a:gd name="connsiteX1" fmla="*/ 1343891 w 2964873"/>
              <a:gd name="connsiteY1" fmla="*/ 13855 h 983673"/>
              <a:gd name="connsiteX2" fmla="*/ 1440873 w 2964873"/>
              <a:gd name="connsiteY2" fmla="*/ 193964 h 983673"/>
              <a:gd name="connsiteX3" fmla="*/ 1454727 w 2964873"/>
              <a:gd name="connsiteY3" fmla="*/ 180110 h 983673"/>
              <a:gd name="connsiteX4" fmla="*/ 1399309 w 2964873"/>
              <a:gd name="connsiteY4" fmla="*/ 180109 h 983673"/>
              <a:gd name="connsiteX5" fmla="*/ 1440872 w 2964873"/>
              <a:gd name="connsiteY5" fmla="*/ 221673 h 983673"/>
              <a:gd name="connsiteX6" fmla="*/ 2964873 w 2964873"/>
              <a:gd name="connsiteY6" fmla="*/ 304800 h 983673"/>
              <a:gd name="connsiteX7" fmla="*/ 2881745 w 2964873"/>
              <a:gd name="connsiteY7" fmla="*/ 387928 h 983673"/>
              <a:gd name="connsiteX8" fmla="*/ 2632363 w 2964873"/>
              <a:gd name="connsiteY8" fmla="*/ 318655 h 983673"/>
              <a:gd name="connsiteX9" fmla="*/ 2452254 w 2964873"/>
              <a:gd name="connsiteY9" fmla="*/ 304800 h 983673"/>
              <a:gd name="connsiteX10" fmla="*/ 1731818 w 2964873"/>
              <a:gd name="connsiteY10" fmla="*/ 401782 h 983673"/>
              <a:gd name="connsiteX11" fmla="*/ 1385454 w 2964873"/>
              <a:gd name="connsiteY11" fmla="*/ 374073 h 983673"/>
              <a:gd name="connsiteX12" fmla="*/ 1136073 w 2964873"/>
              <a:gd name="connsiteY12" fmla="*/ 387928 h 983673"/>
              <a:gd name="connsiteX13" fmla="*/ 955963 w 2964873"/>
              <a:gd name="connsiteY13" fmla="*/ 554182 h 983673"/>
              <a:gd name="connsiteX14" fmla="*/ 775854 w 2964873"/>
              <a:gd name="connsiteY14" fmla="*/ 858982 h 983673"/>
              <a:gd name="connsiteX15" fmla="*/ 235527 w 2964873"/>
              <a:gd name="connsiteY15" fmla="*/ 983673 h 983673"/>
              <a:gd name="connsiteX16" fmla="*/ 13854 w 2964873"/>
              <a:gd name="connsiteY16" fmla="*/ 914400 h 983673"/>
              <a:gd name="connsiteX17" fmla="*/ 0 w 2964873"/>
              <a:gd name="connsiteY17" fmla="*/ 803564 h 983673"/>
              <a:gd name="connsiteX18" fmla="*/ 221673 w 2964873"/>
              <a:gd name="connsiteY18" fmla="*/ 609600 h 983673"/>
              <a:gd name="connsiteX19" fmla="*/ 443345 w 2964873"/>
              <a:gd name="connsiteY19" fmla="*/ 665019 h 983673"/>
              <a:gd name="connsiteX20" fmla="*/ 623454 w 2964873"/>
              <a:gd name="connsiteY20" fmla="*/ 720437 h 983673"/>
              <a:gd name="connsiteX21" fmla="*/ 734291 w 2964873"/>
              <a:gd name="connsiteY21" fmla="*/ 665019 h 983673"/>
              <a:gd name="connsiteX22" fmla="*/ 969818 w 2964873"/>
              <a:gd name="connsiteY22" fmla="*/ 374073 h 983673"/>
              <a:gd name="connsiteX23" fmla="*/ 900545 w 2964873"/>
              <a:gd name="connsiteY23" fmla="*/ 124691 h 983673"/>
              <a:gd name="connsiteX24" fmla="*/ 1039091 w 2964873"/>
              <a:gd name="connsiteY24" fmla="*/ 0 h 983673"/>
              <a:gd name="connsiteX0" fmla="*/ 914400 w 2881745"/>
              <a:gd name="connsiteY0" fmla="*/ 0 h 983673"/>
              <a:gd name="connsiteX1" fmla="*/ 1343891 w 2881745"/>
              <a:gd name="connsiteY1" fmla="*/ 13855 h 983673"/>
              <a:gd name="connsiteX2" fmla="*/ 1440873 w 2881745"/>
              <a:gd name="connsiteY2" fmla="*/ 193964 h 983673"/>
              <a:gd name="connsiteX3" fmla="*/ 1454727 w 2881745"/>
              <a:gd name="connsiteY3" fmla="*/ 180110 h 983673"/>
              <a:gd name="connsiteX4" fmla="*/ 1399309 w 2881745"/>
              <a:gd name="connsiteY4" fmla="*/ 180109 h 983673"/>
              <a:gd name="connsiteX5" fmla="*/ 1440872 w 2881745"/>
              <a:gd name="connsiteY5" fmla="*/ 221673 h 983673"/>
              <a:gd name="connsiteX6" fmla="*/ 1440873 w 2881745"/>
              <a:gd name="connsiteY6" fmla="*/ 263237 h 983673"/>
              <a:gd name="connsiteX7" fmla="*/ 2881745 w 2881745"/>
              <a:gd name="connsiteY7" fmla="*/ 387928 h 983673"/>
              <a:gd name="connsiteX8" fmla="*/ 2632363 w 2881745"/>
              <a:gd name="connsiteY8" fmla="*/ 318655 h 983673"/>
              <a:gd name="connsiteX9" fmla="*/ 2452254 w 2881745"/>
              <a:gd name="connsiteY9" fmla="*/ 304800 h 983673"/>
              <a:gd name="connsiteX10" fmla="*/ 1731818 w 2881745"/>
              <a:gd name="connsiteY10" fmla="*/ 401782 h 983673"/>
              <a:gd name="connsiteX11" fmla="*/ 1385454 w 2881745"/>
              <a:gd name="connsiteY11" fmla="*/ 374073 h 983673"/>
              <a:gd name="connsiteX12" fmla="*/ 1136073 w 2881745"/>
              <a:gd name="connsiteY12" fmla="*/ 387928 h 983673"/>
              <a:gd name="connsiteX13" fmla="*/ 955963 w 2881745"/>
              <a:gd name="connsiteY13" fmla="*/ 554182 h 983673"/>
              <a:gd name="connsiteX14" fmla="*/ 775854 w 2881745"/>
              <a:gd name="connsiteY14" fmla="*/ 858982 h 983673"/>
              <a:gd name="connsiteX15" fmla="*/ 235527 w 2881745"/>
              <a:gd name="connsiteY15" fmla="*/ 983673 h 983673"/>
              <a:gd name="connsiteX16" fmla="*/ 13854 w 2881745"/>
              <a:gd name="connsiteY16" fmla="*/ 914400 h 983673"/>
              <a:gd name="connsiteX17" fmla="*/ 0 w 2881745"/>
              <a:gd name="connsiteY17" fmla="*/ 803564 h 983673"/>
              <a:gd name="connsiteX18" fmla="*/ 221673 w 2881745"/>
              <a:gd name="connsiteY18" fmla="*/ 609600 h 983673"/>
              <a:gd name="connsiteX19" fmla="*/ 443345 w 2881745"/>
              <a:gd name="connsiteY19" fmla="*/ 665019 h 983673"/>
              <a:gd name="connsiteX20" fmla="*/ 623454 w 2881745"/>
              <a:gd name="connsiteY20" fmla="*/ 720437 h 983673"/>
              <a:gd name="connsiteX21" fmla="*/ 734291 w 2881745"/>
              <a:gd name="connsiteY21" fmla="*/ 665019 h 983673"/>
              <a:gd name="connsiteX22" fmla="*/ 969818 w 2881745"/>
              <a:gd name="connsiteY22" fmla="*/ 374073 h 983673"/>
              <a:gd name="connsiteX23" fmla="*/ 900545 w 2881745"/>
              <a:gd name="connsiteY23" fmla="*/ 124691 h 983673"/>
              <a:gd name="connsiteX24" fmla="*/ 1039091 w 2881745"/>
              <a:gd name="connsiteY24" fmla="*/ 0 h 983673"/>
              <a:gd name="connsiteX0" fmla="*/ 914400 w 2881745"/>
              <a:gd name="connsiteY0" fmla="*/ 0 h 983673"/>
              <a:gd name="connsiteX1" fmla="*/ 1343891 w 2881745"/>
              <a:gd name="connsiteY1" fmla="*/ 13855 h 983673"/>
              <a:gd name="connsiteX2" fmla="*/ 1440873 w 2881745"/>
              <a:gd name="connsiteY2" fmla="*/ 193964 h 983673"/>
              <a:gd name="connsiteX3" fmla="*/ 1454727 w 2881745"/>
              <a:gd name="connsiteY3" fmla="*/ 180110 h 983673"/>
              <a:gd name="connsiteX4" fmla="*/ 1399309 w 2881745"/>
              <a:gd name="connsiteY4" fmla="*/ 180109 h 983673"/>
              <a:gd name="connsiteX5" fmla="*/ 1440872 w 2881745"/>
              <a:gd name="connsiteY5" fmla="*/ 221673 h 983673"/>
              <a:gd name="connsiteX6" fmla="*/ 1440873 w 2881745"/>
              <a:gd name="connsiteY6" fmla="*/ 263237 h 983673"/>
              <a:gd name="connsiteX7" fmla="*/ 2881745 w 2881745"/>
              <a:gd name="connsiteY7" fmla="*/ 387928 h 983673"/>
              <a:gd name="connsiteX8" fmla="*/ 2632363 w 2881745"/>
              <a:gd name="connsiteY8" fmla="*/ 318655 h 983673"/>
              <a:gd name="connsiteX9" fmla="*/ 1357745 w 2881745"/>
              <a:gd name="connsiteY9" fmla="*/ 249382 h 983673"/>
              <a:gd name="connsiteX10" fmla="*/ 1731818 w 2881745"/>
              <a:gd name="connsiteY10" fmla="*/ 401782 h 983673"/>
              <a:gd name="connsiteX11" fmla="*/ 1385454 w 2881745"/>
              <a:gd name="connsiteY11" fmla="*/ 374073 h 983673"/>
              <a:gd name="connsiteX12" fmla="*/ 1136073 w 2881745"/>
              <a:gd name="connsiteY12" fmla="*/ 387928 h 983673"/>
              <a:gd name="connsiteX13" fmla="*/ 955963 w 2881745"/>
              <a:gd name="connsiteY13" fmla="*/ 554182 h 983673"/>
              <a:gd name="connsiteX14" fmla="*/ 775854 w 2881745"/>
              <a:gd name="connsiteY14" fmla="*/ 858982 h 983673"/>
              <a:gd name="connsiteX15" fmla="*/ 235527 w 2881745"/>
              <a:gd name="connsiteY15" fmla="*/ 983673 h 983673"/>
              <a:gd name="connsiteX16" fmla="*/ 13854 w 2881745"/>
              <a:gd name="connsiteY16" fmla="*/ 914400 h 983673"/>
              <a:gd name="connsiteX17" fmla="*/ 0 w 2881745"/>
              <a:gd name="connsiteY17" fmla="*/ 803564 h 983673"/>
              <a:gd name="connsiteX18" fmla="*/ 221673 w 2881745"/>
              <a:gd name="connsiteY18" fmla="*/ 609600 h 983673"/>
              <a:gd name="connsiteX19" fmla="*/ 443345 w 2881745"/>
              <a:gd name="connsiteY19" fmla="*/ 665019 h 983673"/>
              <a:gd name="connsiteX20" fmla="*/ 623454 w 2881745"/>
              <a:gd name="connsiteY20" fmla="*/ 720437 h 983673"/>
              <a:gd name="connsiteX21" fmla="*/ 734291 w 2881745"/>
              <a:gd name="connsiteY21" fmla="*/ 665019 h 983673"/>
              <a:gd name="connsiteX22" fmla="*/ 969818 w 2881745"/>
              <a:gd name="connsiteY22" fmla="*/ 374073 h 983673"/>
              <a:gd name="connsiteX23" fmla="*/ 900545 w 2881745"/>
              <a:gd name="connsiteY23" fmla="*/ 124691 h 983673"/>
              <a:gd name="connsiteX24" fmla="*/ 1039091 w 2881745"/>
              <a:gd name="connsiteY24" fmla="*/ 0 h 983673"/>
              <a:gd name="connsiteX0" fmla="*/ 914400 w 2881745"/>
              <a:gd name="connsiteY0" fmla="*/ 0 h 983673"/>
              <a:gd name="connsiteX1" fmla="*/ 1343891 w 2881745"/>
              <a:gd name="connsiteY1" fmla="*/ 13855 h 983673"/>
              <a:gd name="connsiteX2" fmla="*/ 1440873 w 2881745"/>
              <a:gd name="connsiteY2" fmla="*/ 193964 h 983673"/>
              <a:gd name="connsiteX3" fmla="*/ 1454727 w 2881745"/>
              <a:gd name="connsiteY3" fmla="*/ 180110 h 983673"/>
              <a:gd name="connsiteX4" fmla="*/ 1399309 w 2881745"/>
              <a:gd name="connsiteY4" fmla="*/ 180109 h 983673"/>
              <a:gd name="connsiteX5" fmla="*/ 1440872 w 2881745"/>
              <a:gd name="connsiteY5" fmla="*/ 221673 h 983673"/>
              <a:gd name="connsiteX6" fmla="*/ 1440873 w 2881745"/>
              <a:gd name="connsiteY6" fmla="*/ 263237 h 983673"/>
              <a:gd name="connsiteX7" fmla="*/ 2881745 w 2881745"/>
              <a:gd name="connsiteY7" fmla="*/ 387928 h 983673"/>
              <a:gd name="connsiteX8" fmla="*/ 2632363 w 2881745"/>
              <a:gd name="connsiteY8" fmla="*/ 318655 h 983673"/>
              <a:gd name="connsiteX9" fmla="*/ 1357745 w 2881745"/>
              <a:gd name="connsiteY9" fmla="*/ 249382 h 983673"/>
              <a:gd name="connsiteX10" fmla="*/ 1385454 w 2881745"/>
              <a:gd name="connsiteY10" fmla="*/ 401782 h 983673"/>
              <a:gd name="connsiteX11" fmla="*/ 1385454 w 2881745"/>
              <a:gd name="connsiteY11" fmla="*/ 374073 h 983673"/>
              <a:gd name="connsiteX12" fmla="*/ 1136073 w 2881745"/>
              <a:gd name="connsiteY12" fmla="*/ 387928 h 983673"/>
              <a:gd name="connsiteX13" fmla="*/ 955963 w 2881745"/>
              <a:gd name="connsiteY13" fmla="*/ 554182 h 983673"/>
              <a:gd name="connsiteX14" fmla="*/ 775854 w 2881745"/>
              <a:gd name="connsiteY14" fmla="*/ 858982 h 983673"/>
              <a:gd name="connsiteX15" fmla="*/ 235527 w 2881745"/>
              <a:gd name="connsiteY15" fmla="*/ 983673 h 983673"/>
              <a:gd name="connsiteX16" fmla="*/ 13854 w 2881745"/>
              <a:gd name="connsiteY16" fmla="*/ 914400 h 983673"/>
              <a:gd name="connsiteX17" fmla="*/ 0 w 2881745"/>
              <a:gd name="connsiteY17" fmla="*/ 803564 h 983673"/>
              <a:gd name="connsiteX18" fmla="*/ 221673 w 2881745"/>
              <a:gd name="connsiteY18" fmla="*/ 609600 h 983673"/>
              <a:gd name="connsiteX19" fmla="*/ 443345 w 2881745"/>
              <a:gd name="connsiteY19" fmla="*/ 665019 h 983673"/>
              <a:gd name="connsiteX20" fmla="*/ 623454 w 2881745"/>
              <a:gd name="connsiteY20" fmla="*/ 720437 h 983673"/>
              <a:gd name="connsiteX21" fmla="*/ 734291 w 2881745"/>
              <a:gd name="connsiteY21" fmla="*/ 665019 h 983673"/>
              <a:gd name="connsiteX22" fmla="*/ 969818 w 2881745"/>
              <a:gd name="connsiteY22" fmla="*/ 374073 h 983673"/>
              <a:gd name="connsiteX23" fmla="*/ 900545 w 2881745"/>
              <a:gd name="connsiteY23" fmla="*/ 124691 h 983673"/>
              <a:gd name="connsiteX24" fmla="*/ 1039091 w 2881745"/>
              <a:gd name="connsiteY24" fmla="*/ 0 h 983673"/>
              <a:gd name="connsiteX0" fmla="*/ 914400 w 2881745"/>
              <a:gd name="connsiteY0" fmla="*/ 0 h 983673"/>
              <a:gd name="connsiteX1" fmla="*/ 1343891 w 2881745"/>
              <a:gd name="connsiteY1" fmla="*/ 13855 h 983673"/>
              <a:gd name="connsiteX2" fmla="*/ 1440873 w 2881745"/>
              <a:gd name="connsiteY2" fmla="*/ 193964 h 983673"/>
              <a:gd name="connsiteX3" fmla="*/ 1454727 w 2881745"/>
              <a:gd name="connsiteY3" fmla="*/ 180110 h 983673"/>
              <a:gd name="connsiteX4" fmla="*/ 1399309 w 2881745"/>
              <a:gd name="connsiteY4" fmla="*/ 180109 h 983673"/>
              <a:gd name="connsiteX5" fmla="*/ 1440872 w 2881745"/>
              <a:gd name="connsiteY5" fmla="*/ 221673 h 983673"/>
              <a:gd name="connsiteX6" fmla="*/ 1440873 w 2881745"/>
              <a:gd name="connsiteY6" fmla="*/ 263237 h 983673"/>
              <a:gd name="connsiteX7" fmla="*/ 2881745 w 2881745"/>
              <a:gd name="connsiteY7" fmla="*/ 387928 h 983673"/>
              <a:gd name="connsiteX8" fmla="*/ 1413163 w 2881745"/>
              <a:gd name="connsiteY8" fmla="*/ 235528 h 983673"/>
              <a:gd name="connsiteX9" fmla="*/ 1357745 w 2881745"/>
              <a:gd name="connsiteY9" fmla="*/ 249382 h 983673"/>
              <a:gd name="connsiteX10" fmla="*/ 1385454 w 2881745"/>
              <a:gd name="connsiteY10" fmla="*/ 401782 h 983673"/>
              <a:gd name="connsiteX11" fmla="*/ 1385454 w 2881745"/>
              <a:gd name="connsiteY11" fmla="*/ 374073 h 983673"/>
              <a:gd name="connsiteX12" fmla="*/ 1136073 w 2881745"/>
              <a:gd name="connsiteY12" fmla="*/ 387928 h 983673"/>
              <a:gd name="connsiteX13" fmla="*/ 955963 w 2881745"/>
              <a:gd name="connsiteY13" fmla="*/ 554182 h 983673"/>
              <a:gd name="connsiteX14" fmla="*/ 775854 w 2881745"/>
              <a:gd name="connsiteY14" fmla="*/ 858982 h 983673"/>
              <a:gd name="connsiteX15" fmla="*/ 235527 w 2881745"/>
              <a:gd name="connsiteY15" fmla="*/ 983673 h 983673"/>
              <a:gd name="connsiteX16" fmla="*/ 13854 w 2881745"/>
              <a:gd name="connsiteY16" fmla="*/ 914400 h 983673"/>
              <a:gd name="connsiteX17" fmla="*/ 0 w 2881745"/>
              <a:gd name="connsiteY17" fmla="*/ 803564 h 983673"/>
              <a:gd name="connsiteX18" fmla="*/ 221673 w 2881745"/>
              <a:gd name="connsiteY18" fmla="*/ 609600 h 983673"/>
              <a:gd name="connsiteX19" fmla="*/ 443345 w 2881745"/>
              <a:gd name="connsiteY19" fmla="*/ 665019 h 983673"/>
              <a:gd name="connsiteX20" fmla="*/ 623454 w 2881745"/>
              <a:gd name="connsiteY20" fmla="*/ 720437 h 983673"/>
              <a:gd name="connsiteX21" fmla="*/ 734291 w 2881745"/>
              <a:gd name="connsiteY21" fmla="*/ 665019 h 983673"/>
              <a:gd name="connsiteX22" fmla="*/ 969818 w 2881745"/>
              <a:gd name="connsiteY22" fmla="*/ 374073 h 983673"/>
              <a:gd name="connsiteX23" fmla="*/ 900545 w 2881745"/>
              <a:gd name="connsiteY23" fmla="*/ 124691 h 983673"/>
              <a:gd name="connsiteX24" fmla="*/ 1039091 w 2881745"/>
              <a:gd name="connsiteY24" fmla="*/ 0 h 983673"/>
              <a:gd name="connsiteX0" fmla="*/ 914400 w 1482436"/>
              <a:gd name="connsiteY0" fmla="*/ 0 h 983673"/>
              <a:gd name="connsiteX1" fmla="*/ 1343891 w 1482436"/>
              <a:gd name="connsiteY1" fmla="*/ 13855 h 983673"/>
              <a:gd name="connsiteX2" fmla="*/ 1440873 w 1482436"/>
              <a:gd name="connsiteY2" fmla="*/ 193964 h 983673"/>
              <a:gd name="connsiteX3" fmla="*/ 1454727 w 1482436"/>
              <a:gd name="connsiteY3" fmla="*/ 180110 h 983673"/>
              <a:gd name="connsiteX4" fmla="*/ 1399309 w 1482436"/>
              <a:gd name="connsiteY4" fmla="*/ 180109 h 983673"/>
              <a:gd name="connsiteX5" fmla="*/ 1440872 w 1482436"/>
              <a:gd name="connsiteY5" fmla="*/ 221673 h 983673"/>
              <a:gd name="connsiteX6" fmla="*/ 1440873 w 1482436"/>
              <a:gd name="connsiteY6" fmla="*/ 263237 h 983673"/>
              <a:gd name="connsiteX7" fmla="*/ 1482436 w 1482436"/>
              <a:gd name="connsiteY7" fmla="*/ 249382 h 983673"/>
              <a:gd name="connsiteX8" fmla="*/ 1413163 w 1482436"/>
              <a:gd name="connsiteY8" fmla="*/ 235528 h 983673"/>
              <a:gd name="connsiteX9" fmla="*/ 1357745 w 1482436"/>
              <a:gd name="connsiteY9" fmla="*/ 249382 h 983673"/>
              <a:gd name="connsiteX10" fmla="*/ 1385454 w 1482436"/>
              <a:gd name="connsiteY10" fmla="*/ 401782 h 983673"/>
              <a:gd name="connsiteX11" fmla="*/ 1385454 w 1482436"/>
              <a:gd name="connsiteY11" fmla="*/ 374073 h 983673"/>
              <a:gd name="connsiteX12" fmla="*/ 1136073 w 1482436"/>
              <a:gd name="connsiteY12" fmla="*/ 387928 h 983673"/>
              <a:gd name="connsiteX13" fmla="*/ 955963 w 1482436"/>
              <a:gd name="connsiteY13" fmla="*/ 554182 h 983673"/>
              <a:gd name="connsiteX14" fmla="*/ 775854 w 1482436"/>
              <a:gd name="connsiteY14" fmla="*/ 858982 h 983673"/>
              <a:gd name="connsiteX15" fmla="*/ 235527 w 1482436"/>
              <a:gd name="connsiteY15" fmla="*/ 983673 h 983673"/>
              <a:gd name="connsiteX16" fmla="*/ 13854 w 1482436"/>
              <a:gd name="connsiteY16" fmla="*/ 914400 h 983673"/>
              <a:gd name="connsiteX17" fmla="*/ 0 w 1482436"/>
              <a:gd name="connsiteY17" fmla="*/ 803564 h 983673"/>
              <a:gd name="connsiteX18" fmla="*/ 221673 w 1482436"/>
              <a:gd name="connsiteY18" fmla="*/ 609600 h 983673"/>
              <a:gd name="connsiteX19" fmla="*/ 443345 w 1482436"/>
              <a:gd name="connsiteY19" fmla="*/ 665019 h 983673"/>
              <a:gd name="connsiteX20" fmla="*/ 623454 w 1482436"/>
              <a:gd name="connsiteY20" fmla="*/ 720437 h 983673"/>
              <a:gd name="connsiteX21" fmla="*/ 734291 w 1482436"/>
              <a:gd name="connsiteY21" fmla="*/ 665019 h 983673"/>
              <a:gd name="connsiteX22" fmla="*/ 969818 w 1482436"/>
              <a:gd name="connsiteY22" fmla="*/ 374073 h 983673"/>
              <a:gd name="connsiteX23" fmla="*/ 900545 w 1482436"/>
              <a:gd name="connsiteY23" fmla="*/ 124691 h 983673"/>
              <a:gd name="connsiteX24" fmla="*/ 1039091 w 1482436"/>
              <a:gd name="connsiteY24" fmla="*/ 0 h 983673"/>
              <a:gd name="connsiteX0" fmla="*/ 914400 w 1482436"/>
              <a:gd name="connsiteY0" fmla="*/ 0 h 914400"/>
              <a:gd name="connsiteX1" fmla="*/ 1343891 w 1482436"/>
              <a:gd name="connsiteY1" fmla="*/ 13855 h 914400"/>
              <a:gd name="connsiteX2" fmla="*/ 1440873 w 1482436"/>
              <a:gd name="connsiteY2" fmla="*/ 193964 h 914400"/>
              <a:gd name="connsiteX3" fmla="*/ 1454727 w 1482436"/>
              <a:gd name="connsiteY3" fmla="*/ 180110 h 914400"/>
              <a:gd name="connsiteX4" fmla="*/ 1399309 w 1482436"/>
              <a:gd name="connsiteY4" fmla="*/ 180109 h 914400"/>
              <a:gd name="connsiteX5" fmla="*/ 1440872 w 1482436"/>
              <a:gd name="connsiteY5" fmla="*/ 221673 h 914400"/>
              <a:gd name="connsiteX6" fmla="*/ 1440873 w 1482436"/>
              <a:gd name="connsiteY6" fmla="*/ 263237 h 914400"/>
              <a:gd name="connsiteX7" fmla="*/ 1482436 w 1482436"/>
              <a:gd name="connsiteY7" fmla="*/ 249382 h 914400"/>
              <a:gd name="connsiteX8" fmla="*/ 1413163 w 1482436"/>
              <a:gd name="connsiteY8" fmla="*/ 235528 h 914400"/>
              <a:gd name="connsiteX9" fmla="*/ 1357745 w 1482436"/>
              <a:gd name="connsiteY9" fmla="*/ 249382 h 914400"/>
              <a:gd name="connsiteX10" fmla="*/ 1385454 w 1482436"/>
              <a:gd name="connsiteY10" fmla="*/ 401782 h 914400"/>
              <a:gd name="connsiteX11" fmla="*/ 1385454 w 1482436"/>
              <a:gd name="connsiteY11" fmla="*/ 374073 h 914400"/>
              <a:gd name="connsiteX12" fmla="*/ 1136073 w 1482436"/>
              <a:gd name="connsiteY12" fmla="*/ 387928 h 914400"/>
              <a:gd name="connsiteX13" fmla="*/ 955963 w 1482436"/>
              <a:gd name="connsiteY13" fmla="*/ 554182 h 914400"/>
              <a:gd name="connsiteX14" fmla="*/ 775854 w 1482436"/>
              <a:gd name="connsiteY14" fmla="*/ 858982 h 914400"/>
              <a:gd name="connsiteX15" fmla="*/ 416701 w 1482436"/>
              <a:gd name="connsiteY15" fmla="*/ 866442 h 914400"/>
              <a:gd name="connsiteX16" fmla="*/ 13854 w 1482436"/>
              <a:gd name="connsiteY16" fmla="*/ 914400 h 914400"/>
              <a:gd name="connsiteX17" fmla="*/ 0 w 1482436"/>
              <a:gd name="connsiteY17" fmla="*/ 803564 h 914400"/>
              <a:gd name="connsiteX18" fmla="*/ 221673 w 1482436"/>
              <a:gd name="connsiteY18" fmla="*/ 609600 h 914400"/>
              <a:gd name="connsiteX19" fmla="*/ 443345 w 1482436"/>
              <a:gd name="connsiteY19" fmla="*/ 665019 h 914400"/>
              <a:gd name="connsiteX20" fmla="*/ 623454 w 1482436"/>
              <a:gd name="connsiteY20" fmla="*/ 720437 h 914400"/>
              <a:gd name="connsiteX21" fmla="*/ 734291 w 1482436"/>
              <a:gd name="connsiteY21" fmla="*/ 665019 h 914400"/>
              <a:gd name="connsiteX22" fmla="*/ 969818 w 1482436"/>
              <a:gd name="connsiteY22" fmla="*/ 374073 h 914400"/>
              <a:gd name="connsiteX23" fmla="*/ 900545 w 1482436"/>
              <a:gd name="connsiteY23" fmla="*/ 124691 h 914400"/>
              <a:gd name="connsiteX24" fmla="*/ 1039091 w 1482436"/>
              <a:gd name="connsiteY24" fmla="*/ 0 h 914400"/>
              <a:gd name="connsiteX0" fmla="*/ 914400 w 1482436"/>
              <a:gd name="connsiteY0" fmla="*/ 0 h 866442"/>
              <a:gd name="connsiteX1" fmla="*/ 1343891 w 1482436"/>
              <a:gd name="connsiteY1" fmla="*/ 13855 h 866442"/>
              <a:gd name="connsiteX2" fmla="*/ 1440873 w 1482436"/>
              <a:gd name="connsiteY2" fmla="*/ 193964 h 866442"/>
              <a:gd name="connsiteX3" fmla="*/ 1454727 w 1482436"/>
              <a:gd name="connsiteY3" fmla="*/ 180110 h 866442"/>
              <a:gd name="connsiteX4" fmla="*/ 1399309 w 1482436"/>
              <a:gd name="connsiteY4" fmla="*/ 180109 h 866442"/>
              <a:gd name="connsiteX5" fmla="*/ 1440872 w 1482436"/>
              <a:gd name="connsiteY5" fmla="*/ 221673 h 866442"/>
              <a:gd name="connsiteX6" fmla="*/ 1440873 w 1482436"/>
              <a:gd name="connsiteY6" fmla="*/ 263237 h 866442"/>
              <a:gd name="connsiteX7" fmla="*/ 1482436 w 1482436"/>
              <a:gd name="connsiteY7" fmla="*/ 249382 h 866442"/>
              <a:gd name="connsiteX8" fmla="*/ 1413163 w 1482436"/>
              <a:gd name="connsiteY8" fmla="*/ 235528 h 866442"/>
              <a:gd name="connsiteX9" fmla="*/ 1357745 w 1482436"/>
              <a:gd name="connsiteY9" fmla="*/ 249382 h 866442"/>
              <a:gd name="connsiteX10" fmla="*/ 1385454 w 1482436"/>
              <a:gd name="connsiteY10" fmla="*/ 401782 h 866442"/>
              <a:gd name="connsiteX11" fmla="*/ 1385454 w 1482436"/>
              <a:gd name="connsiteY11" fmla="*/ 374073 h 866442"/>
              <a:gd name="connsiteX12" fmla="*/ 1136073 w 1482436"/>
              <a:gd name="connsiteY12" fmla="*/ 387928 h 866442"/>
              <a:gd name="connsiteX13" fmla="*/ 955963 w 1482436"/>
              <a:gd name="connsiteY13" fmla="*/ 554182 h 866442"/>
              <a:gd name="connsiteX14" fmla="*/ 775854 w 1482436"/>
              <a:gd name="connsiteY14" fmla="*/ 858982 h 866442"/>
              <a:gd name="connsiteX15" fmla="*/ 416701 w 1482436"/>
              <a:gd name="connsiteY15" fmla="*/ 866442 h 866442"/>
              <a:gd name="connsiteX16" fmla="*/ 258973 w 1482436"/>
              <a:gd name="connsiteY16" fmla="*/ 765197 h 866442"/>
              <a:gd name="connsiteX17" fmla="*/ 0 w 1482436"/>
              <a:gd name="connsiteY17" fmla="*/ 803564 h 866442"/>
              <a:gd name="connsiteX18" fmla="*/ 221673 w 1482436"/>
              <a:gd name="connsiteY18" fmla="*/ 609600 h 866442"/>
              <a:gd name="connsiteX19" fmla="*/ 443345 w 1482436"/>
              <a:gd name="connsiteY19" fmla="*/ 665019 h 866442"/>
              <a:gd name="connsiteX20" fmla="*/ 623454 w 1482436"/>
              <a:gd name="connsiteY20" fmla="*/ 720437 h 866442"/>
              <a:gd name="connsiteX21" fmla="*/ 734291 w 1482436"/>
              <a:gd name="connsiteY21" fmla="*/ 665019 h 866442"/>
              <a:gd name="connsiteX22" fmla="*/ 969818 w 1482436"/>
              <a:gd name="connsiteY22" fmla="*/ 374073 h 866442"/>
              <a:gd name="connsiteX23" fmla="*/ 900545 w 1482436"/>
              <a:gd name="connsiteY23" fmla="*/ 124691 h 866442"/>
              <a:gd name="connsiteX24" fmla="*/ 1039091 w 1482436"/>
              <a:gd name="connsiteY24" fmla="*/ 0 h 866442"/>
              <a:gd name="connsiteX0" fmla="*/ 692727 w 1260763"/>
              <a:gd name="connsiteY0" fmla="*/ 0 h 866442"/>
              <a:gd name="connsiteX1" fmla="*/ 1122218 w 1260763"/>
              <a:gd name="connsiteY1" fmla="*/ 13855 h 866442"/>
              <a:gd name="connsiteX2" fmla="*/ 1219200 w 1260763"/>
              <a:gd name="connsiteY2" fmla="*/ 193964 h 866442"/>
              <a:gd name="connsiteX3" fmla="*/ 1233054 w 1260763"/>
              <a:gd name="connsiteY3" fmla="*/ 180110 h 866442"/>
              <a:gd name="connsiteX4" fmla="*/ 1177636 w 1260763"/>
              <a:gd name="connsiteY4" fmla="*/ 180109 h 866442"/>
              <a:gd name="connsiteX5" fmla="*/ 1219199 w 1260763"/>
              <a:gd name="connsiteY5" fmla="*/ 221673 h 866442"/>
              <a:gd name="connsiteX6" fmla="*/ 1219200 w 1260763"/>
              <a:gd name="connsiteY6" fmla="*/ 263237 h 866442"/>
              <a:gd name="connsiteX7" fmla="*/ 1260763 w 1260763"/>
              <a:gd name="connsiteY7" fmla="*/ 249382 h 866442"/>
              <a:gd name="connsiteX8" fmla="*/ 1191490 w 1260763"/>
              <a:gd name="connsiteY8" fmla="*/ 235528 h 866442"/>
              <a:gd name="connsiteX9" fmla="*/ 1136072 w 1260763"/>
              <a:gd name="connsiteY9" fmla="*/ 249382 h 866442"/>
              <a:gd name="connsiteX10" fmla="*/ 1163781 w 1260763"/>
              <a:gd name="connsiteY10" fmla="*/ 401782 h 866442"/>
              <a:gd name="connsiteX11" fmla="*/ 1163781 w 1260763"/>
              <a:gd name="connsiteY11" fmla="*/ 374073 h 866442"/>
              <a:gd name="connsiteX12" fmla="*/ 914400 w 1260763"/>
              <a:gd name="connsiteY12" fmla="*/ 387928 h 866442"/>
              <a:gd name="connsiteX13" fmla="*/ 734290 w 1260763"/>
              <a:gd name="connsiteY13" fmla="*/ 554182 h 866442"/>
              <a:gd name="connsiteX14" fmla="*/ 554181 w 1260763"/>
              <a:gd name="connsiteY14" fmla="*/ 858982 h 866442"/>
              <a:gd name="connsiteX15" fmla="*/ 195028 w 1260763"/>
              <a:gd name="connsiteY15" fmla="*/ 866442 h 866442"/>
              <a:gd name="connsiteX16" fmla="*/ 37300 w 1260763"/>
              <a:gd name="connsiteY16" fmla="*/ 765197 h 866442"/>
              <a:gd name="connsiteX17" fmla="*/ 23446 w 1260763"/>
              <a:gd name="connsiteY17" fmla="*/ 707648 h 866442"/>
              <a:gd name="connsiteX18" fmla="*/ 0 w 1260763"/>
              <a:gd name="connsiteY18" fmla="*/ 609600 h 866442"/>
              <a:gd name="connsiteX19" fmla="*/ 221672 w 1260763"/>
              <a:gd name="connsiteY19" fmla="*/ 665019 h 866442"/>
              <a:gd name="connsiteX20" fmla="*/ 401781 w 1260763"/>
              <a:gd name="connsiteY20" fmla="*/ 720437 h 866442"/>
              <a:gd name="connsiteX21" fmla="*/ 512618 w 1260763"/>
              <a:gd name="connsiteY21" fmla="*/ 665019 h 866442"/>
              <a:gd name="connsiteX22" fmla="*/ 748145 w 1260763"/>
              <a:gd name="connsiteY22" fmla="*/ 374073 h 866442"/>
              <a:gd name="connsiteX23" fmla="*/ 678872 w 1260763"/>
              <a:gd name="connsiteY23" fmla="*/ 124691 h 866442"/>
              <a:gd name="connsiteX24" fmla="*/ 817418 w 1260763"/>
              <a:gd name="connsiteY24" fmla="*/ 0 h 866442"/>
              <a:gd name="connsiteX0" fmla="*/ 669281 w 1237317"/>
              <a:gd name="connsiteY0" fmla="*/ 0 h 866442"/>
              <a:gd name="connsiteX1" fmla="*/ 1098772 w 1237317"/>
              <a:gd name="connsiteY1" fmla="*/ 13855 h 866442"/>
              <a:gd name="connsiteX2" fmla="*/ 1195754 w 1237317"/>
              <a:gd name="connsiteY2" fmla="*/ 193964 h 866442"/>
              <a:gd name="connsiteX3" fmla="*/ 1209608 w 1237317"/>
              <a:gd name="connsiteY3" fmla="*/ 180110 h 866442"/>
              <a:gd name="connsiteX4" fmla="*/ 1154190 w 1237317"/>
              <a:gd name="connsiteY4" fmla="*/ 180109 h 866442"/>
              <a:gd name="connsiteX5" fmla="*/ 1195753 w 1237317"/>
              <a:gd name="connsiteY5" fmla="*/ 221673 h 866442"/>
              <a:gd name="connsiteX6" fmla="*/ 1195754 w 1237317"/>
              <a:gd name="connsiteY6" fmla="*/ 263237 h 866442"/>
              <a:gd name="connsiteX7" fmla="*/ 1237317 w 1237317"/>
              <a:gd name="connsiteY7" fmla="*/ 249382 h 866442"/>
              <a:gd name="connsiteX8" fmla="*/ 1168044 w 1237317"/>
              <a:gd name="connsiteY8" fmla="*/ 235528 h 866442"/>
              <a:gd name="connsiteX9" fmla="*/ 1112626 w 1237317"/>
              <a:gd name="connsiteY9" fmla="*/ 249382 h 866442"/>
              <a:gd name="connsiteX10" fmla="*/ 1140335 w 1237317"/>
              <a:gd name="connsiteY10" fmla="*/ 401782 h 866442"/>
              <a:gd name="connsiteX11" fmla="*/ 1140335 w 1237317"/>
              <a:gd name="connsiteY11" fmla="*/ 374073 h 866442"/>
              <a:gd name="connsiteX12" fmla="*/ 890954 w 1237317"/>
              <a:gd name="connsiteY12" fmla="*/ 387928 h 866442"/>
              <a:gd name="connsiteX13" fmla="*/ 710844 w 1237317"/>
              <a:gd name="connsiteY13" fmla="*/ 554182 h 866442"/>
              <a:gd name="connsiteX14" fmla="*/ 530735 w 1237317"/>
              <a:gd name="connsiteY14" fmla="*/ 858982 h 866442"/>
              <a:gd name="connsiteX15" fmla="*/ 171582 w 1237317"/>
              <a:gd name="connsiteY15" fmla="*/ 866442 h 866442"/>
              <a:gd name="connsiteX16" fmla="*/ 13854 w 1237317"/>
              <a:gd name="connsiteY16" fmla="*/ 765197 h 866442"/>
              <a:gd name="connsiteX17" fmla="*/ 0 w 1237317"/>
              <a:gd name="connsiteY17" fmla="*/ 707648 h 866442"/>
              <a:gd name="connsiteX18" fmla="*/ 147072 w 1237317"/>
              <a:gd name="connsiteY18" fmla="*/ 439082 h 866442"/>
              <a:gd name="connsiteX19" fmla="*/ 198226 w 1237317"/>
              <a:gd name="connsiteY19" fmla="*/ 665019 h 866442"/>
              <a:gd name="connsiteX20" fmla="*/ 378335 w 1237317"/>
              <a:gd name="connsiteY20" fmla="*/ 720437 h 866442"/>
              <a:gd name="connsiteX21" fmla="*/ 489172 w 1237317"/>
              <a:gd name="connsiteY21" fmla="*/ 665019 h 866442"/>
              <a:gd name="connsiteX22" fmla="*/ 724699 w 1237317"/>
              <a:gd name="connsiteY22" fmla="*/ 374073 h 866442"/>
              <a:gd name="connsiteX23" fmla="*/ 655426 w 1237317"/>
              <a:gd name="connsiteY23" fmla="*/ 124691 h 866442"/>
              <a:gd name="connsiteX24" fmla="*/ 793972 w 1237317"/>
              <a:gd name="connsiteY24" fmla="*/ 0 h 866442"/>
              <a:gd name="connsiteX0" fmla="*/ 669281 w 1237317"/>
              <a:gd name="connsiteY0" fmla="*/ 0 h 866442"/>
              <a:gd name="connsiteX1" fmla="*/ 1098772 w 1237317"/>
              <a:gd name="connsiteY1" fmla="*/ 13855 h 866442"/>
              <a:gd name="connsiteX2" fmla="*/ 1195754 w 1237317"/>
              <a:gd name="connsiteY2" fmla="*/ 193964 h 866442"/>
              <a:gd name="connsiteX3" fmla="*/ 1209608 w 1237317"/>
              <a:gd name="connsiteY3" fmla="*/ 180110 h 866442"/>
              <a:gd name="connsiteX4" fmla="*/ 1154190 w 1237317"/>
              <a:gd name="connsiteY4" fmla="*/ 180109 h 866442"/>
              <a:gd name="connsiteX5" fmla="*/ 1195753 w 1237317"/>
              <a:gd name="connsiteY5" fmla="*/ 221673 h 866442"/>
              <a:gd name="connsiteX6" fmla="*/ 1195754 w 1237317"/>
              <a:gd name="connsiteY6" fmla="*/ 263237 h 866442"/>
              <a:gd name="connsiteX7" fmla="*/ 1237317 w 1237317"/>
              <a:gd name="connsiteY7" fmla="*/ 249382 h 866442"/>
              <a:gd name="connsiteX8" fmla="*/ 1168044 w 1237317"/>
              <a:gd name="connsiteY8" fmla="*/ 235528 h 866442"/>
              <a:gd name="connsiteX9" fmla="*/ 1112626 w 1237317"/>
              <a:gd name="connsiteY9" fmla="*/ 249382 h 866442"/>
              <a:gd name="connsiteX10" fmla="*/ 1140335 w 1237317"/>
              <a:gd name="connsiteY10" fmla="*/ 401782 h 866442"/>
              <a:gd name="connsiteX11" fmla="*/ 1140335 w 1237317"/>
              <a:gd name="connsiteY11" fmla="*/ 374073 h 866442"/>
              <a:gd name="connsiteX12" fmla="*/ 890954 w 1237317"/>
              <a:gd name="connsiteY12" fmla="*/ 387928 h 866442"/>
              <a:gd name="connsiteX13" fmla="*/ 710844 w 1237317"/>
              <a:gd name="connsiteY13" fmla="*/ 554182 h 866442"/>
              <a:gd name="connsiteX14" fmla="*/ 530735 w 1237317"/>
              <a:gd name="connsiteY14" fmla="*/ 858982 h 866442"/>
              <a:gd name="connsiteX15" fmla="*/ 171582 w 1237317"/>
              <a:gd name="connsiteY15" fmla="*/ 866442 h 866442"/>
              <a:gd name="connsiteX16" fmla="*/ 13854 w 1237317"/>
              <a:gd name="connsiteY16" fmla="*/ 765197 h 866442"/>
              <a:gd name="connsiteX17" fmla="*/ 0 w 1237317"/>
              <a:gd name="connsiteY17" fmla="*/ 707648 h 866442"/>
              <a:gd name="connsiteX18" fmla="*/ 147072 w 1237317"/>
              <a:gd name="connsiteY18" fmla="*/ 439082 h 866442"/>
              <a:gd name="connsiteX19" fmla="*/ 507289 w 1237317"/>
              <a:gd name="connsiteY19" fmla="*/ 537131 h 866442"/>
              <a:gd name="connsiteX20" fmla="*/ 378335 w 1237317"/>
              <a:gd name="connsiteY20" fmla="*/ 720437 h 866442"/>
              <a:gd name="connsiteX21" fmla="*/ 489172 w 1237317"/>
              <a:gd name="connsiteY21" fmla="*/ 665019 h 866442"/>
              <a:gd name="connsiteX22" fmla="*/ 724699 w 1237317"/>
              <a:gd name="connsiteY22" fmla="*/ 374073 h 866442"/>
              <a:gd name="connsiteX23" fmla="*/ 655426 w 1237317"/>
              <a:gd name="connsiteY23" fmla="*/ 124691 h 866442"/>
              <a:gd name="connsiteX24" fmla="*/ 793972 w 1237317"/>
              <a:gd name="connsiteY24" fmla="*/ 0 h 866442"/>
              <a:gd name="connsiteX0" fmla="*/ 669281 w 1237317"/>
              <a:gd name="connsiteY0" fmla="*/ 0 h 866442"/>
              <a:gd name="connsiteX1" fmla="*/ 1098772 w 1237317"/>
              <a:gd name="connsiteY1" fmla="*/ 13855 h 866442"/>
              <a:gd name="connsiteX2" fmla="*/ 1195754 w 1237317"/>
              <a:gd name="connsiteY2" fmla="*/ 193964 h 866442"/>
              <a:gd name="connsiteX3" fmla="*/ 1209608 w 1237317"/>
              <a:gd name="connsiteY3" fmla="*/ 180110 h 866442"/>
              <a:gd name="connsiteX4" fmla="*/ 1154190 w 1237317"/>
              <a:gd name="connsiteY4" fmla="*/ 180109 h 866442"/>
              <a:gd name="connsiteX5" fmla="*/ 1195753 w 1237317"/>
              <a:gd name="connsiteY5" fmla="*/ 221673 h 866442"/>
              <a:gd name="connsiteX6" fmla="*/ 1195754 w 1237317"/>
              <a:gd name="connsiteY6" fmla="*/ 263237 h 866442"/>
              <a:gd name="connsiteX7" fmla="*/ 1237317 w 1237317"/>
              <a:gd name="connsiteY7" fmla="*/ 249382 h 866442"/>
              <a:gd name="connsiteX8" fmla="*/ 1168044 w 1237317"/>
              <a:gd name="connsiteY8" fmla="*/ 235528 h 866442"/>
              <a:gd name="connsiteX9" fmla="*/ 1112626 w 1237317"/>
              <a:gd name="connsiteY9" fmla="*/ 249382 h 866442"/>
              <a:gd name="connsiteX10" fmla="*/ 1140335 w 1237317"/>
              <a:gd name="connsiteY10" fmla="*/ 401782 h 866442"/>
              <a:gd name="connsiteX11" fmla="*/ 1140335 w 1237317"/>
              <a:gd name="connsiteY11" fmla="*/ 374073 h 866442"/>
              <a:gd name="connsiteX12" fmla="*/ 890954 w 1237317"/>
              <a:gd name="connsiteY12" fmla="*/ 387928 h 866442"/>
              <a:gd name="connsiteX13" fmla="*/ 710844 w 1237317"/>
              <a:gd name="connsiteY13" fmla="*/ 554182 h 866442"/>
              <a:gd name="connsiteX14" fmla="*/ 530735 w 1237317"/>
              <a:gd name="connsiteY14" fmla="*/ 858982 h 866442"/>
              <a:gd name="connsiteX15" fmla="*/ 171582 w 1237317"/>
              <a:gd name="connsiteY15" fmla="*/ 866442 h 866442"/>
              <a:gd name="connsiteX16" fmla="*/ 13854 w 1237317"/>
              <a:gd name="connsiteY16" fmla="*/ 765197 h 866442"/>
              <a:gd name="connsiteX17" fmla="*/ 0 w 1237317"/>
              <a:gd name="connsiteY17" fmla="*/ 707648 h 866442"/>
              <a:gd name="connsiteX18" fmla="*/ 147072 w 1237317"/>
              <a:gd name="connsiteY18" fmla="*/ 439082 h 866442"/>
              <a:gd name="connsiteX19" fmla="*/ 507289 w 1237317"/>
              <a:gd name="connsiteY19" fmla="*/ 537131 h 866442"/>
              <a:gd name="connsiteX20" fmla="*/ 516880 w 1237317"/>
              <a:gd name="connsiteY20" fmla="*/ 581891 h 866442"/>
              <a:gd name="connsiteX21" fmla="*/ 489172 w 1237317"/>
              <a:gd name="connsiteY21" fmla="*/ 665019 h 866442"/>
              <a:gd name="connsiteX22" fmla="*/ 724699 w 1237317"/>
              <a:gd name="connsiteY22" fmla="*/ 374073 h 866442"/>
              <a:gd name="connsiteX23" fmla="*/ 655426 w 1237317"/>
              <a:gd name="connsiteY23" fmla="*/ 124691 h 866442"/>
              <a:gd name="connsiteX24" fmla="*/ 793972 w 1237317"/>
              <a:gd name="connsiteY24" fmla="*/ 0 h 866442"/>
              <a:gd name="connsiteX0" fmla="*/ 669281 w 1237317"/>
              <a:gd name="connsiteY0" fmla="*/ 0 h 866442"/>
              <a:gd name="connsiteX1" fmla="*/ 1098772 w 1237317"/>
              <a:gd name="connsiteY1" fmla="*/ 13855 h 866442"/>
              <a:gd name="connsiteX2" fmla="*/ 1195754 w 1237317"/>
              <a:gd name="connsiteY2" fmla="*/ 193964 h 866442"/>
              <a:gd name="connsiteX3" fmla="*/ 1209608 w 1237317"/>
              <a:gd name="connsiteY3" fmla="*/ 180110 h 866442"/>
              <a:gd name="connsiteX4" fmla="*/ 1154190 w 1237317"/>
              <a:gd name="connsiteY4" fmla="*/ 180109 h 866442"/>
              <a:gd name="connsiteX5" fmla="*/ 1195753 w 1237317"/>
              <a:gd name="connsiteY5" fmla="*/ 221673 h 866442"/>
              <a:gd name="connsiteX6" fmla="*/ 1195754 w 1237317"/>
              <a:gd name="connsiteY6" fmla="*/ 263237 h 866442"/>
              <a:gd name="connsiteX7" fmla="*/ 1237317 w 1237317"/>
              <a:gd name="connsiteY7" fmla="*/ 249382 h 866442"/>
              <a:gd name="connsiteX8" fmla="*/ 1168044 w 1237317"/>
              <a:gd name="connsiteY8" fmla="*/ 235528 h 866442"/>
              <a:gd name="connsiteX9" fmla="*/ 1112626 w 1237317"/>
              <a:gd name="connsiteY9" fmla="*/ 249382 h 866442"/>
              <a:gd name="connsiteX10" fmla="*/ 1140335 w 1237317"/>
              <a:gd name="connsiteY10" fmla="*/ 401782 h 866442"/>
              <a:gd name="connsiteX11" fmla="*/ 1140335 w 1237317"/>
              <a:gd name="connsiteY11" fmla="*/ 374073 h 866442"/>
              <a:gd name="connsiteX12" fmla="*/ 890954 w 1237317"/>
              <a:gd name="connsiteY12" fmla="*/ 387928 h 866442"/>
              <a:gd name="connsiteX13" fmla="*/ 710844 w 1237317"/>
              <a:gd name="connsiteY13" fmla="*/ 554182 h 866442"/>
              <a:gd name="connsiteX14" fmla="*/ 530735 w 1237317"/>
              <a:gd name="connsiteY14" fmla="*/ 858982 h 866442"/>
              <a:gd name="connsiteX15" fmla="*/ 171582 w 1237317"/>
              <a:gd name="connsiteY15" fmla="*/ 866442 h 866442"/>
              <a:gd name="connsiteX16" fmla="*/ 13854 w 1237317"/>
              <a:gd name="connsiteY16" fmla="*/ 765197 h 866442"/>
              <a:gd name="connsiteX17" fmla="*/ 0 w 1237317"/>
              <a:gd name="connsiteY17" fmla="*/ 707648 h 866442"/>
              <a:gd name="connsiteX18" fmla="*/ 147072 w 1237317"/>
              <a:gd name="connsiteY18" fmla="*/ 439082 h 866442"/>
              <a:gd name="connsiteX19" fmla="*/ 507289 w 1237317"/>
              <a:gd name="connsiteY19" fmla="*/ 537131 h 866442"/>
              <a:gd name="connsiteX20" fmla="*/ 516880 w 1237317"/>
              <a:gd name="connsiteY20" fmla="*/ 581891 h 866442"/>
              <a:gd name="connsiteX21" fmla="*/ 521144 w 1237317"/>
              <a:gd name="connsiteY21" fmla="*/ 611733 h 866442"/>
              <a:gd name="connsiteX22" fmla="*/ 724699 w 1237317"/>
              <a:gd name="connsiteY22" fmla="*/ 374073 h 866442"/>
              <a:gd name="connsiteX23" fmla="*/ 655426 w 1237317"/>
              <a:gd name="connsiteY23" fmla="*/ 124691 h 866442"/>
              <a:gd name="connsiteX24" fmla="*/ 793972 w 1237317"/>
              <a:gd name="connsiteY24" fmla="*/ 0 h 866442"/>
              <a:gd name="connsiteX0" fmla="*/ 669281 w 1237317"/>
              <a:gd name="connsiteY0" fmla="*/ 0 h 866442"/>
              <a:gd name="connsiteX1" fmla="*/ 1098772 w 1237317"/>
              <a:gd name="connsiteY1" fmla="*/ 13855 h 866442"/>
              <a:gd name="connsiteX2" fmla="*/ 1195754 w 1237317"/>
              <a:gd name="connsiteY2" fmla="*/ 193964 h 866442"/>
              <a:gd name="connsiteX3" fmla="*/ 1209608 w 1237317"/>
              <a:gd name="connsiteY3" fmla="*/ 180110 h 866442"/>
              <a:gd name="connsiteX4" fmla="*/ 1154190 w 1237317"/>
              <a:gd name="connsiteY4" fmla="*/ 180109 h 866442"/>
              <a:gd name="connsiteX5" fmla="*/ 1195753 w 1237317"/>
              <a:gd name="connsiteY5" fmla="*/ 221673 h 866442"/>
              <a:gd name="connsiteX6" fmla="*/ 1195754 w 1237317"/>
              <a:gd name="connsiteY6" fmla="*/ 263237 h 866442"/>
              <a:gd name="connsiteX7" fmla="*/ 1237317 w 1237317"/>
              <a:gd name="connsiteY7" fmla="*/ 249382 h 866442"/>
              <a:gd name="connsiteX8" fmla="*/ 1168044 w 1237317"/>
              <a:gd name="connsiteY8" fmla="*/ 235528 h 866442"/>
              <a:gd name="connsiteX9" fmla="*/ 1112626 w 1237317"/>
              <a:gd name="connsiteY9" fmla="*/ 249382 h 866442"/>
              <a:gd name="connsiteX10" fmla="*/ 1140335 w 1237317"/>
              <a:gd name="connsiteY10" fmla="*/ 401782 h 866442"/>
              <a:gd name="connsiteX11" fmla="*/ 1140335 w 1237317"/>
              <a:gd name="connsiteY11" fmla="*/ 374073 h 866442"/>
              <a:gd name="connsiteX12" fmla="*/ 890954 w 1237317"/>
              <a:gd name="connsiteY12" fmla="*/ 387928 h 866442"/>
              <a:gd name="connsiteX13" fmla="*/ 764131 w 1237317"/>
              <a:gd name="connsiteY13" fmla="*/ 628784 h 866442"/>
              <a:gd name="connsiteX14" fmla="*/ 530735 w 1237317"/>
              <a:gd name="connsiteY14" fmla="*/ 858982 h 866442"/>
              <a:gd name="connsiteX15" fmla="*/ 171582 w 1237317"/>
              <a:gd name="connsiteY15" fmla="*/ 866442 h 866442"/>
              <a:gd name="connsiteX16" fmla="*/ 13854 w 1237317"/>
              <a:gd name="connsiteY16" fmla="*/ 765197 h 866442"/>
              <a:gd name="connsiteX17" fmla="*/ 0 w 1237317"/>
              <a:gd name="connsiteY17" fmla="*/ 707648 h 866442"/>
              <a:gd name="connsiteX18" fmla="*/ 147072 w 1237317"/>
              <a:gd name="connsiteY18" fmla="*/ 439082 h 866442"/>
              <a:gd name="connsiteX19" fmla="*/ 507289 w 1237317"/>
              <a:gd name="connsiteY19" fmla="*/ 537131 h 866442"/>
              <a:gd name="connsiteX20" fmla="*/ 516880 w 1237317"/>
              <a:gd name="connsiteY20" fmla="*/ 581891 h 866442"/>
              <a:gd name="connsiteX21" fmla="*/ 521144 w 1237317"/>
              <a:gd name="connsiteY21" fmla="*/ 611733 h 866442"/>
              <a:gd name="connsiteX22" fmla="*/ 724699 w 1237317"/>
              <a:gd name="connsiteY22" fmla="*/ 374073 h 866442"/>
              <a:gd name="connsiteX23" fmla="*/ 655426 w 1237317"/>
              <a:gd name="connsiteY23" fmla="*/ 124691 h 866442"/>
              <a:gd name="connsiteX24" fmla="*/ 793972 w 1237317"/>
              <a:gd name="connsiteY24" fmla="*/ 0 h 866442"/>
              <a:gd name="connsiteX0" fmla="*/ 669281 w 1237317"/>
              <a:gd name="connsiteY0" fmla="*/ 0 h 866442"/>
              <a:gd name="connsiteX1" fmla="*/ 1098772 w 1237317"/>
              <a:gd name="connsiteY1" fmla="*/ 13855 h 866442"/>
              <a:gd name="connsiteX2" fmla="*/ 1195754 w 1237317"/>
              <a:gd name="connsiteY2" fmla="*/ 193964 h 866442"/>
              <a:gd name="connsiteX3" fmla="*/ 1209608 w 1237317"/>
              <a:gd name="connsiteY3" fmla="*/ 180110 h 866442"/>
              <a:gd name="connsiteX4" fmla="*/ 1154190 w 1237317"/>
              <a:gd name="connsiteY4" fmla="*/ 180109 h 866442"/>
              <a:gd name="connsiteX5" fmla="*/ 1195753 w 1237317"/>
              <a:gd name="connsiteY5" fmla="*/ 221673 h 866442"/>
              <a:gd name="connsiteX6" fmla="*/ 1195754 w 1237317"/>
              <a:gd name="connsiteY6" fmla="*/ 263237 h 866442"/>
              <a:gd name="connsiteX7" fmla="*/ 1237317 w 1237317"/>
              <a:gd name="connsiteY7" fmla="*/ 249382 h 866442"/>
              <a:gd name="connsiteX8" fmla="*/ 1168044 w 1237317"/>
              <a:gd name="connsiteY8" fmla="*/ 235528 h 866442"/>
              <a:gd name="connsiteX9" fmla="*/ 1112626 w 1237317"/>
              <a:gd name="connsiteY9" fmla="*/ 249382 h 866442"/>
              <a:gd name="connsiteX10" fmla="*/ 1140335 w 1237317"/>
              <a:gd name="connsiteY10" fmla="*/ 401782 h 866442"/>
              <a:gd name="connsiteX11" fmla="*/ 1140335 w 1237317"/>
              <a:gd name="connsiteY11" fmla="*/ 374073 h 866442"/>
              <a:gd name="connsiteX12" fmla="*/ 890954 w 1237317"/>
              <a:gd name="connsiteY12" fmla="*/ 387928 h 866442"/>
              <a:gd name="connsiteX13" fmla="*/ 764131 w 1237317"/>
              <a:gd name="connsiteY13" fmla="*/ 628784 h 866442"/>
              <a:gd name="connsiteX14" fmla="*/ 530735 w 1237317"/>
              <a:gd name="connsiteY14" fmla="*/ 858982 h 866442"/>
              <a:gd name="connsiteX15" fmla="*/ 171582 w 1237317"/>
              <a:gd name="connsiteY15" fmla="*/ 866442 h 866442"/>
              <a:gd name="connsiteX16" fmla="*/ 13854 w 1237317"/>
              <a:gd name="connsiteY16" fmla="*/ 765197 h 866442"/>
              <a:gd name="connsiteX17" fmla="*/ 0 w 1237317"/>
              <a:gd name="connsiteY17" fmla="*/ 707648 h 866442"/>
              <a:gd name="connsiteX18" fmla="*/ 147072 w 1237317"/>
              <a:gd name="connsiteY18" fmla="*/ 439082 h 866442"/>
              <a:gd name="connsiteX19" fmla="*/ 507289 w 1237317"/>
              <a:gd name="connsiteY19" fmla="*/ 537131 h 866442"/>
              <a:gd name="connsiteX20" fmla="*/ 516880 w 1237317"/>
              <a:gd name="connsiteY20" fmla="*/ 581891 h 866442"/>
              <a:gd name="connsiteX21" fmla="*/ 553117 w 1237317"/>
              <a:gd name="connsiteY21" fmla="*/ 590418 h 866442"/>
              <a:gd name="connsiteX22" fmla="*/ 724699 w 1237317"/>
              <a:gd name="connsiteY22" fmla="*/ 374073 h 866442"/>
              <a:gd name="connsiteX23" fmla="*/ 655426 w 1237317"/>
              <a:gd name="connsiteY23" fmla="*/ 124691 h 866442"/>
              <a:gd name="connsiteX24" fmla="*/ 793972 w 1237317"/>
              <a:gd name="connsiteY24" fmla="*/ 0 h 866442"/>
              <a:gd name="connsiteX0" fmla="*/ 669281 w 1237317"/>
              <a:gd name="connsiteY0" fmla="*/ 0 h 866442"/>
              <a:gd name="connsiteX1" fmla="*/ 1098772 w 1237317"/>
              <a:gd name="connsiteY1" fmla="*/ 13855 h 866442"/>
              <a:gd name="connsiteX2" fmla="*/ 1195754 w 1237317"/>
              <a:gd name="connsiteY2" fmla="*/ 193964 h 866442"/>
              <a:gd name="connsiteX3" fmla="*/ 1209608 w 1237317"/>
              <a:gd name="connsiteY3" fmla="*/ 180110 h 866442"/>
              <a:gd name="connsiteX4" fmla="*/ 1154190 w 1237317"/>
              <a:gd name="connsiteY4" fmla="*/ 180109 h 866442"/>
              <a:gd name="connsiteX5" fmla="*/ 1195753 w 1237317"/>
              <a:gd name="connsiteY5" fmla="*/ 221673 h 866442"/>
              <a:gd name="connsiteX6" fmla="*/ 1195754 w 1237317"/>
              <a:gd name="connsiteY6" fmla="*/ 263237 h 866442"/>
              <a:gd name="connsiteX7" fmla="*/ 1237317 w 1237317"/>
              <a:gd name="connsiteY7" fmla="*/ 249382 h 866442"/>
              <a:gd name="connsiteX8" fmla="*/ 1168044 w 1237317"/>
              <a:gd name="connsiteY8" fmla="*/ 235528 h 866442"/>
              <a:gd name="connsiteX9" fmla="*/ 1112626 w 1237317"/>
              <a:gd name="connsiteY9" fmla="*/ 249382 h 866442"/>
              <a:gd name="connsiteX10" fmla="*/ 1140335 w 1237317"/>
              <a:gd name="connsiteY10" fmla="*/ 401782 h 866442"/>
              <a:gd name="connsiteX11" fmla="*/ 1140335 w 1237317"/>
              <a:gd name="connsiteY11" fmla="*/ 374073 h 866442"/>
              <a:gd name="connsiteX12" fmla="*/ 890954 w 1237317"/>
              <a:gd name="connsiteY12" fmla="*/ 387928 h 866442"/>
              <a:gd name="connsiteX13" fmla="*/ 764131 w 1237317"/>
              <a:gd name="connsiteY13" fmla="*/ 628784 h 866442"/>
              <a:gd name="connsiteX14" fmla="*/ 530735 w 1237317"/>
              <a:gd name="connsiteY14" fmla="*/ 858982 h 866442"/>
              <a:gd name="connsiteX15" fmla="*/ 171582 w 1237317"/>
              <a:gd name="connsiteY15" fmla="*/ 866442 h 866442"/>
              <a:gd name="connsiteX16" fmla="*/ 13854 w 1237317"/>
              <a:gd name="connsiteY16" fmla="*/ 765197 h 866442"/>
              <a:gd name="connsiteX17" fmla="*/ 0 w 1237317"/>
              <a:gd name="connsiteY17" fmla="*/ 707648 h 866442"/>
              <a:gd name="connsiteX18" fmla="*/ 147072 w 1237317"/>
              <a:gd name="connsiteY18" fmla="*/ 439082 h 866442"/>
              <a:gd name="connsiteX19" fmla="*/ 507289 w 1237317"/>
              <a:gd name="connsiteY19" fmla="*/ 537131 h 866442"/>
              <a:gd name="connsiteX20" fmla="*/ 516880 w 1237317"/>
              <a:gd name="connsiteY20" fmla="*/ 581891 h 866442"/>
              <a:gd name="connsiteX21" fmla="*/ 585089 w 1237317"/>
              <a:gd name="connsiteY21" fmla="*/ 526474 h 866442"/>
              <a:gd name="connsiteX22" fmla="*/ 724699 w 1237317"/>
              <a:gd name="connsiteY22" fmla="*/ 374073 h 866442"/>
              <a:gd name="connsiteX23" fmla="*/ 655426 w 1237317"/>
              <a:gd name="connsiteY23" fmla="*/ 124691 h 866442"/>
              <a:gd name="connsiteX24" fmla="*/ 793972 w 1237317"/>
              <a:gd name="connsiteY24" fmla="*/ 0 h 866442"/>
              <a:gd name="connsiteX0" fmla="*/ 786512 w 1237317"/>
              <a:gd name="connsiteY0" fmla="*/ 0 h 873769"/>
              <a:gd name="connsiteX1" fmla="*/ 1098772 w 1237317"/>
              <a:gd name="connsiteY1" fmla="*/ 21182 h 873769"/>
              <a:gd name="connsiteX2" fmla="*/ 1195754 w 1237317"/>
              <a:gd name="connsiteY2" fmla="*/ 201291 h 873769"/>
              <a:gd name="connsiteX3" fmla="*/ 1209608 w 1237317"/>
              <a:gd name="connsiteY3" fmla="*/ 187437 h 873769"/>
              <a:gd name="connsiteX4" fmla="*/ 1154190 w 1237317"/>
              <a:gd name="connsiteY4" fmla="*/ 187436 h 873769"/>
              <a:gd name="connsiteX5" fmla="*/ 1195753 w 1237317"/>
              <a:gd name="connsiteY5" fmla="*/ 229000 h 873769"/>
              <a:gd name="connsiteX6" fmla="*/ 1195754 w 1237317"/>
              <a:gd name="connsiteY6" fmla="*/ 270564 h 873769"/>
              <a:gd name="connsiteX7" fmla="*/ 1237317 w 1237317"/>
              <a:gd name="connsiteY7" fmla="*/ 256709 h 873769"/>
              <a:gd name="connsiteX8" fmla="*/ 1168044 w 1237317"/>
              <a:gd name="connsiteY8" fmla="*/ 242855 h 873769"/>
              <a:gd name="connsiteX9" fmla="*/ 1112626 w 1237317"/>
              <a:gd name="connsiteY9" fmla="*/ 256709 h 873769"/>
              <a:gd name="connsiteX10" fmla="*/ 1140335 w 1237317"/>
              <a:gd name="connsiteY10" fmla="*/ 409109 h 873769"/>
              <a:gd name="connsiteX11" fmla="*/ 1140335 w 1237317"/>
              <a:gd name="connsiteY11" fmla="*/ 381400 h 873769"/>
              <a:gd name="connsiteX12" fmla="*/ 890954 w 1237317"/>
              <a:gd name="connsiteY12" fmla="*/ 395255 h 873769"/>
              <a:gd name="connsiteX13" fmla="*/ 764131 w 1237317"/>
              <a:gd name="connsiteY13" fmla="*/ 636111 h 873769"/>
              <a:gd name="connsiteX14" fmla="*/ 530735 w 1237317"/>
              <a:gd name="connsiteY14" fmla="*/ 866309 h 873769"/>
              <a:gd name="connsiteX15" fmla="*/ 171582 w 1237317"/>
              <a:gd name="connsiteY15" fmla="*/ 873769 h 873769"/>
              <a:gd name="connsiteX16" fmla="*/ 13854 w 1237317"/>
              <a:gd name="connsiteY16" fmla="*/ 772524 h 873769"/>
              <a:gd name="connsiteX17" fmla="*/ 0 w 1237317"/>
              <a:gd name="connsiteY17" fmla="*/ 714975 h 873769"/>
              <a:gd name="connsiteX18" fmla="*/ 147072 w 1237317"/>
              <a:gd name="connsiteY18" fmla="*/ 446409 h 873769"/>
              <a:gd name="connsiteX19" fmla="*/ 507289 w 1237317"/>
              <a:gd name="connsiteY19" fmla="*/ 544458 h 873769"/>
              <a:gd name="connsiteX20" fmla="*/ 516880 w 1237317"/>
              <a:gd name="connsiteY20" fmla="*/ 589218 h 873769"/>
              <a:gd name="connsiteX21" fmla="*/ 585089 w 1237317"/>
              <a:gd name="connsiteY21" fmla="*/ 533801 h 873769"/>
              <a:gd name="connsiteX22" fmla="*/ 724699 w 1237317"/>
              <a:gd name="connsiteY22" fmla="*/ 381400 h 873769"/>
              <a:gd name="connsiteX23" fmla="*/ 655426 w 1237317"/>
              <a:gd name="connsiteY23" fmla="*/ 132018 h 873769"/>
              <a:gd name="connsiteX24" fmla="*/ 793972 w 1237317"/>
              <a:gd name="connsiteY24" fmla="*/ 7327 h 873769"/>
              <a:gd name="connsiteX0" fmla="*/ 786512 w 1237317"/>
              <a:gd name="connsiteY0" fmla="*/ 0 h 873769"/>
              <a:gd name="connsiteX1" fmla="*/ 1098772 w 1237317"/>
              <a:gd name="connsiteY1" fmla="*/ 21182 h 873769"/>
              <a:gd name="connsiteX2" fmla="*/ 1195754 w 1237317"/>
              <a:gd name="connsiteY2" fmla="*/ 201291 h 873769"/>
              <a:gd name="connsiteX3" fmla="*/ 1209608 w 1237317"/>
              <a:gd name="connsiteY3" fmla="*/ 187437 h 873769"/>
              <a:gd name="connsiteX4" fmla="*/ 1154190 w 1237317"/>
              <a:gd name="connsiteY4" fmla="*/ 187436 h 873769"/>
              <a:gd name="connsiteX5" fmla="*/ 1195753 w 1237317"/>
              <a:gd name="connsiteY5" fmla="*/ 229000 h 873769"/>
              <a:gd name="connsiteX6" fmla="*/ 1151792 w 1237317"/>
              <a:gd name="connsiteY6" fmla="*/ 211948 h 873769"/>
              <a:gd name="connsiteX7" fmla="*/ 1237317 w 1237317"/>
              <a:gd name="connsiteY7" fmla="*/ 256709 h 873769"/>
              <a:gd name="connsiteX8" fmla="*/ 1168044 w 1237317"/>
              <a:gd name="connsiteY8" fmla="*/ 242855 h 873769"/>
              <a:gd name="connsiteX9" fmla="*/ 1112626 w 1237317"/>
              <a:gd name="connsiteY9" fmla="*/ 256709 h 873769"/>
              <a:gd name="connsiteX10" fmla="*/ 1140335 w 1237317"/>
              <a:gd name="connsiteY10" fmla="*/ 409109 h 873769"/>
              <a:gd name="connsiteX11" fmla="*/ 1140335 w 1237317"/>
              <a:gd name="connsiteY11" fmla="*/ 381400 h 873769"/>
              <a:gd name="connsiteX12" fmla="*/ 890954 w 1237317"/>
              <a:gd name="connsiteY12" fmla="*/ 395255 h 873769"/>
              <a:gd name="connsiteX13" fmla="*/ 764131 w 1237317"/>
              <a:gd name="connsiteY13" fmla="*/ 636111 h 873769"/>
              <a:gd name="connsiteX14" fmla="*/ 530735 w 1237317"/>
              <a:gd name="connsiteY14" fmla="*/ 866309 h 873769"/>
              <a:gd name="connsiteX15" fmla="*/ 171582 w 1237317"/>
              <a:gd name="connsiteY15" fmla="*/ 873769 h 873769"/>
              <a:gd name="connsiteX16" fmla="*/ 13854 w 1237317"/>
              <a:gd name="connsiteY16" fmla="*/ 772524 h 873769"/>
              <a:gd name="connsiteX17" fmla="*/ 0 w 1237317"/>
              <a:gd name="connsiteY17" fmla="*/ 714975 h 873769"/>
              <a:gd name="connsiteX18" fmla="*/ 147072 w 1237317"/>
              <a:gd name="connsiteY18" fmla="*/ 446409 h 873769"/>
              <a:gd name="connsiteX19" fmla="*/ 507289 w 1237317"/>
              <a:gd name="connsiteY19" fmla="*/ 544458 h 873769"/>
              <a:gd name="connsiteX20" fmla="*/ 516880 w 1237317"/>
              <a:gd name="connsiteY20" fmla="*/ 589218 h 873769"/>
              <a:gd name="connsiteX21" fmla="*/ 585089 w 1237317"/>
              <a:gd name="connsiteY21" fmla="*/ 533801 h 873769"/>
              <a:gd name="connsiteX22" fmla="*/ 724699 w 1237317"/>
              <a:gd name="connsiteY22" fmla="*/ 381400 h 873769"/>
              <a:gd name="connsiteX23" fmla="*/ 655426 w 1237317"/>
              <a:gd name="connsiteY23" fmla="*/ 132018 h 873769"/>
              <a:gd name="connsiteX24" fmla="*/ 793972 w 1237317"/>
              <a:gd name="connsiteY24" fmla="*/ 7327 h 873769"/>
              <a:gd name="connsiteX0" fmla="*/ 786512 w 1209608"/>
              <a:gd name="connsiteY0" fmla="*/ 0 h 873769"/>
              <a:gd name="connsiteX1" fmla="*/ 1098772 w 1209608"/>
              <a:gd name="connsiteY1" fmla="*/ 21182 h 873769"/>
              <a:gd name="connsiteX2" fmla="*/ 1195754 w 1209608"/>
              <a:gd name="connsiteY2" fmla="*/ 201291 h 873769"/>
              <a:gd name="connsiteX3" fmla="*/ 1209608 w 1209608"/>
              <a:gd name="connsiteY3" fmla="*/ 187437 h 873769"/>
              <a:gd name="connsiteX4" fmla="*/ 1154190 w 1209608"/>
              <a:gd name="connsiteY4" fmla="*/ 187436 h 873769"/>
              <a:gd name="connsiteX5" fmla="*/ 1195753 w 1209608"/>
              <a:gd name="connsiteY5" fmla="*/ 229000 h 873769"/>
              <a:gd name="connsiteX6" fmla="*/ 1151792 w 1209608"/>
              <a:gd name="connsiteY6" fmla="*/ 211948 h 873769"/>
              <a:gd name="connsiteX7" fmla="*/ 1156721 w 1209608"/>
              <a:gd name="connsiteY7" fmla="*/ 205421 h 873769"/>
              <a:gd name="connsiteX8" fmla="*/ 1168044 w 1209608"/>
              <a:gd name="connsiteY8" fmla="*/ 242855 h 873769"/>
              <a:gd name="connsiteX9" fmla="*/ 1112626 w 1209608"/>
              <a:gd name="connsiteY9" fmla="*/ 256709 h 873769"/>
              <a:gd name="connsiteX10" fmla="*/ 1140335 w 1209608"/>
              <a:gd name="connsiteY10" fmla="*/ 409109 h 873769"/>
              <a:gd name="connsiteX11" fmla="*/ 1140335 w 1209608"/>
              <a:gd name="connsiteY11" fmla="*/ 381400 h 873769"/>
              <a:gd name="connsiteX12" fmla="*/ 890954 w 1209608"/>
              <a:gd name="connsiteY12" fmla="*/ 395255 h 873769"/>
              <a:gd name="connsiteX13" fmla="*/ 764131 w 1209608"/>
              <a:gd name="connsiteY13" fmla="*/ 636111 h 873769"/>
              <a:gd name="connsiteX14" fmla="*/ 530735 w 1209608"/>
              <a:gd name="connsiteY14" fmla="*/ 866309 h 873769"/>
              <a:gd name="connsiteX15" fmla="*/ 171582 w 1209608"/>
              <a:gd name="connsiteY15" fmla="*/ 873769 h 873769"/>
              <a:gd name="connsiteX16" fmla="*/ 13854 w 1209608"/>
              <a:gd name="connsiteY16" fmla="*/ 772524 h 873769"/>
              <a:gd name="connsiteX17" fmla="*/ 0 w 1209608"/>
              <a:gd name="connsiteY17" fmla="*/ 714975 h 873769"/>
              <a:gd name="connsiteX18" fmla="*/ 147072 w 1209608"/>
              <a:gd name="connsiteY18" fmla="*/ 446409 h 873769"/>
              <a:gd name="connsiteX19" fmla="*/ 507289 w 1209608"/>
              <a:gd name="connsiteY19" fmla="*/ 544458 h 873769"/>
              <a:gd name="connsiteX20" fmla="*/ 516880 w 1209608"/>
              <a:gd name="connsiteY20" fmla="*/ 589218 h 873769"/>
              <a:gd name="connsiteX21" fmla="*/ 585089 w 1209608"/>
              <a:gd name="connsiteY21" fmla="*/ 533801 h 873769"/>
              <a:gd name="connsiteX22" fmla="*/ 724699 w 1209608"/>
              <a:gd name="connsiteY22" fmla="*/ 381400 h 873769"/>
              <a:gd name="connsiteX23" fmla="*/ 655426 w 1209608"/>
              <a:gd name="connsiteY23" fmla="*/ 132018 h 873769"/>
              <a:gd name="connsiteX24" fmla="*/ 793972 w 1209608"/>
              <a:gd name="connsiteY24" fmla="*/ 7327 h 873769"/>
              <a:gd name="connsiteX0" fmla="*/ 786512 w 1195754"/>
              <a:gd name="connsiteY0" fmla="*/ 0 h 873769"/>
              <a:gd name="connsiteX1" fmla="*/ 1098772 w 1195754"/>
              <a:gd name="connsiteY1" fmla="*/ 21182 h 873769"/>
              <a:gd name="connsiteX2" fmla="*/ 1195754 w 1195754"/>
              <a:gd name="connsiteY2" fmla="*/ 201291 h 873769"/>
              <a:gd name="connsiteX3" fmla="*/ 1180300 w 1195754"/>
              <a:gd name="connsiteY3" fmla="*/ 187437 h 873769"/>
              <a:gd name="connsiteX4" fmla="*/ 1154190 w 1195754"/>
              <a:gd name="connsiteY4" fmla="*/ 187436 h 873769"/>
              <a:gd name="connsiteX5" fmla="*/ 1195753 w 1195754"/>
              <a:gd name="connsiteY5" fmla="*/ 229000 h 873769"/>
              <a:gd name="connsiteX6" fmla="*/ 1151792 w 1195754"/>
              <a:gd name="connsiteY6" fmla="*/ 211948 h 873769"/>
              <a:gd name="connsiteX7" fmla="*/ 1156721 w 1195754"/>
              <a:gd name="connsiteY7" fmla="*/ 205421 h 873769"/>
              <a:gd name="connsiteX8" fmla="*/ 1168044 w 1195754"/>
              <a:gd name="connsiteY8" fmla="*/ 242855 h 873769"/>
              <a:gd name="connsiteX9" fmla="*/ 1112626 w 1195754"/>
              <a:gd name="connsiteY9" fmla="*/ 256709 h 873769"/>
              <a:gd name="connsiteX10" fmla="*/ 1140335 w 1195754"/>
              <a:gd name="connsiteY10" fmla="*/ 409109 h 873769"/>
              <a:gd name="connsiteX11" fmla="*/ 1140335 w 1195754"/>
              <a:gd name="connsiteY11" fmla="*/ 381400 h 873769"/>
              <a:gd name="connsiteX12" fmla="*/ 890954 w 1195754"/>
              <a:gd name="connsiteY12" fmla="*/ 395255 h 873769"/>
              <a:gd name="connsiteX13" fmla="*/ 764131 w 1195754"/>
              <a:gd name="connsiteY13" fmla="*/ 636111 h 873769"/>
              <a:gd name="connsiteX14" fmla="*/ 530735 w 1195754"/>
              <a:gd name="connsiteY14" fmla="*/ 866309 h 873769"/>
              <a:gd name="connsiteX15" fmla="*/ 171582 w 1195754"/>
              <a:gd name="connsiteY15" fmla="*/ 873769 h 873769"/>
              <a:gd name="connsiteX16" fmla="*/ 13854 w 1195754"/>
              <a:gd name="connsiteY16" fmla="*/ 772524 h 873769"/>
              <a:gd name="connsiteX17" fmla="*/ 0 w 1195754"/>
              <a:gd name="connsiteY17" fmla="*/ 714975 h 873769"/>
              <a:gd name="connsiteX18" fmla="*/ 147072 w 1195754"/>
              <a:gd name="connsiteY18" fmla="*/ 446409 h 873769"/>
              <a:gd name="connsiteX19" fmla="*/ 507289 w 1195754"/>
              <a:gd name="connsiteY19" fmla="*/ 544458 h 873769"/>
              <a:gd name="connsiteX20" fmla="*/ 516880 w 1195754"/>
              <a:gd name="connsiteY20" fmla="*/ 589218 h 873769"/>
              <a:gd name="connsiteX21" fmla="*/ 585089 w 1195754"/>
              <a:gd name="connsiteY21" fmla="*/ 533801 h 873769"/>
              <a:gd name="connsiteX22" fmla="*/ 724699 w 1195754"/>
              <a:gd name="connsiteY22" fmla="*/ 381400 h 873769"/>
              <a:gd name="connsiteX23" fmla="*/ 655426 w 1195754"/>
              <a:gd name="connsiteY23" fmla="*/ 132018 h 873769"/>
              <a:gd name="connsiteX24" fmla="*/ 793972 w 1195754"/>
              <a:gd name="connsiteY24" fmla="*/ 7327 h 873769"/>
              <a:gd name="connsiteX0" fmla="*/ 786512 w 1195754"/>
              <a:gd name="connsiteY0" fmla="*/ 0 h 873769"/>
              <a:gd name="connsiteX1" fmla="*/ 1098772 w 1195754"/>
              <a:gd name="connsiteY1" fmla="*/ 21182 h 873769"/>
              <a:gd name="connsiteX2" fmla="*/ 1195754 w 1195754"/>
              <a:gd name="connsiteY2" fmla="*/ 201291 h 873769"/>
              <a:gd name="connsiteX3" fmla="*/ 1180300 w 1195754"/>
              <a:gd name="connsiteY3" fmla="*/ 187437 h 873769"/>
              <a:gd name="connsiteX4" fmla="*/ 1154190 w 1195754"/>
              <a:gd name="connsiteY4" fmla="*/ 187436 h 873769"/>
              <a:gd name="connsiteX5" fmla="*/ 1195753 w 1195754"/>
              <a:gd name="connsiteY5" fmla="*/ 229000 h 873769"/>
              <a:gd name="connsiteX6" fmla="*/ 1151792 w 1195754"/>
              <a:gd name="connsiteY6" fmla="*/ 211948 h 873769"/>
              <a:gd name="connsiteX7" fmla="*/ 1156721 w 1195754"/>
              <a:gd name="connsiteY7" fmla="*/ 205421 h 873769"/>
              <a:gd name="connsiteX8" fmla="*/ 1138736 w 1195754"/>
              <a:gd name="connsiteY8" fmla="*/ 220875 h 873769"/>
              <a:gd name="connsiteX9" fmla="*/ 1112626 w 1195754"/>
              <a:gd name="connsiteY9" fmla="*/ 256709 h 873769"/>
              <a:gd name="connsiteX10" fmla="*/ 1140335 w 1195754"/>
              <a:gd name="connsiteY10" fmla="*/ 409109 h 873769"/>
              <a:gd name="connsiteX11" fmla="*/ 1140335 w 1195754"/>
              <a:gd name="connsiteY11" fmla="*/ 381400 h 873769"/>
              <a:gd name="connsiteX12" fmla="*/ 890954 w 1195754"/>
              <a:gd name="connsiteY12" fmla="*/ 395255 h 873769"/>
              <a:gd name="connsiteX13" fmla="*/ 764131 w 1195754"/>
              <a:gd name="connsiteY13" fmla="*/ 636111 h 873769"/>
              <a:gd name="connsiteX14" fmla="*/ 530735 w 1195754"/>
              <a:gd name="connsiteY14" fmla="*/ 866309 h 873769"/>
              <a:gd name="connsiteX15" fmla="*/ 171582 w 1195754"/>
              <a:gd name="connsiteY15" fmla="*/ 873769 h 873769"/>
              <a:gd name="connsiteX16" fmla="*/ 13854 w 1195754"/>
              <a:gd name="connsiteY16" fmla="*/ 772524 h 873769"/>
              <a:gd name="connsiteX17" fmla="*/ 0 w 1195754"/>
              <a:gd name="connsiteY17" fmla="*/ 714975 h 873769"/>
              <a:gd name="connsiteX18" fmla="*/ 147072 w 1195754"/>
              <a:gd name="connsiteY18" fmla="*/ 446409 h 873769"/>
              <a:gd name="connsiteX19" fmla="*/ 507289 w 1195754"/>
              <a:gd name="connsiteY19" fmla="*/ 544458 h 873769"/>
              <a:gd name="connsiteX20" fmla="*/ 516880 w 1195754"/>
              <a:gd name="connsiteY20" fmla="*/ 589218 h 873769"/>
              <a:gd name="connsiteX21" fmla="*/ 585089 w 1195754"/>
              <a:gd name="connsiteY21" fmla="*/ 533801 h 873769"/>
              <a:gd name="connsiteX22" fmla="*/ 724699 w 1195754"/>
              <a:gd name="connsiteY22" fmla="*/ 381400 h 873769"/>
              <a:gd name="connsiteX23" fmla="*/ 655426 w 1195754"/>
              <a:gd name="connsiteY23" fmla="*/ 132018 h 873769"/>
              <a:gd name="connsiteX24" fmla="*/ 793972 w 1195754"/>
              <a:gd name="connsiteY24" fmla="*/ 7327 h 873769"/>
              <a:gd name="connsiteX0" fmla="*/ 786512 w 1195754"/>
              <a:gd name="connsiteY0" fmla="*/ 0 h 873769"/>
              <a:gd name="connsiteX1" fmla="*/ 1098772 w 1195754"/>
              <a:gd name="connsiteY1" fmla="*/ 21182 h 873769"/>
              <a:gd name="connsiteX2" fmla="*/ 1195754 w 1195754"/>
              <a:gd name="connsiteY2" fmla="*/ 201291 h 873769"/>
              <a:gd name="connsiteX3" fmla="*/ 1180300 w 1195754"/>
              <a:gd name="connsiteY3" fmla="*/ 187437 h 873769"/>
              <a:gd name="connsiteX4" fmla="*/ 1154190 w 1195754"/>
              <a:gd name="connsiteY4" fmla="*/ 187436 h 873769"/>
              <a:gd name="connsiteX5" fmla="*/ 1195753 w 1195754"/>
              <a:gd name="connsiteY5" fmla="*/ 229000 h 873769"/>
              <a:gd name="connsiteX6" fmla="*/ 1151792 w 1195754"/>
              <a:gd name="connsiteY6" fmla="*/ 211948 h 873769"/>
              <a:gd name="connsiteX7" fmla="*/ 1156721 w 1195754"/>
              <a:gd name="connsiteY7" fmla="*/ 205421 h 873769"/>
              <a:gd name="connsiteX8" fmla="*/ 1138736 w 1195754"/>
              <a:gd name="connsiteY8" fmla="*/ 220875 h 873769"/>
              <a:gd name="connsiteX9" fmla="*/ 1156588 w 1195754"/>
              <a:gd name="connsiteY9" fmla="*/ 293344 h 873769"/>
              <a:gd name="connsiteX10" fmla="*/ 1140335 w 1195754"/>
              <a:gd name="connsiteY10" fmla="*/ 409109 h 873769"/>
              <a:gd name="connsiteX11" fmla="*/ 1140335 w 1195754"/>
              <a:gd name="connsiteY11" fmla="*/ 381400 h 873769"/>
              <a:gd name="connsiteX12" fmla="*/ 890954 w 1195754"/>
              <a:gd name="connsiteY12" fmla="*/ 395255 h 873769"/>
              <a:gd name="connsiteX13" fmla="*/ 764131 w 1195754"/>
              <a:gd name="connsiteY13" fmla="*/ 636111 h 873769"/>
              <a:gd name="connsiteX14" fmla="*/ 530735 w 1195754"/>
              <a:gd name="connsiteY14" fmla="*/ 866309 h 873769"/>
              <a:gd name="connsiteX15" fmla="*/ 171582 w 1195754"/>
              <a:gd name="connsiteY15" fmla="*/ 873769 h 873769"/>
              <a:gd name="connsiteX16" fmla="*/ 13854 w 1195754"/>
              <a:gd name="connsiteY16" fmla="*/ 772524 h 873769"/>
              <a:gd name="connsiteX17" fmla="*/ 0 w 1195754"/>
              <a:gd name="connsiteY17" fmla="*/ 714975 h 873769"/>
              <a:gd name="connsiteX18" fmla="*/ 147072 w 1195754"/>
              <a:gd name="connsiteY18" fmla="*/ 446409 h 873769"/>
              <a:gd name="connsiteX19" fmla="*/ 507289 w 1195754"/>
              <a:gd name="connsiteY19" fmla="*/ 544458 h 873769"/>
              <a:gd name="connsiteX20" fmla="*/ 516880 w 1195754"/>
              <a:gd name="connsiteY20" fmla="*/ 589218 h 873769"/>
              <a:gd name="connsiteX21" fmla="*/ 585089 w 1195754"/>
              <a:gd name="connsiteY21" fmla="*/ 533801 h 873769"/>
              <a:gd name="connsiteX22" fmla="*/ 724699 w 1195754"/>
              <a:gd name="connsiteY22" fmla="*/ 381400 h 873769"/>
              <a:gd name="connsiteX23" fmla="*/ 655426 w 1195754"/>
              <a:gd name="connsiteY23" fmla="*/ 132018 h 873769"/>
              <a:gd name="connsiteX24" fmla="*/ 793972 w 1195754"/>
              <a:gd name="connsiteY24" fmla="*/ 7327 h 873769"/>
              <a:gd name="connsiteX0" fmla="*/ 786512 w 1195754"/>
              <a:gd name="connsiteY0" fmla="*/ 0 h 873769"/>
              <a:gd name="connsiteX1" fmla="*/ 1098772 w 1195754"/>
              <a:gd name="connsiteY1" fmla="*/ 21182 h 873769"/>
              <a:gd name="connsiteX2" fmla="*/ 1195754 w 1195754"/>
              <a:gd name="connsiteY2" fmla="*/ 201291 h 873769"/>
              <a:gd name="connsiteX3" fmla="*/ 1180300 w 1195754"/>
              <a:gd name="connsiteY3" fmla="*/ 187437 h 873769"/>
              <a:gd name="connsiteX4" fmla="*/ 1154190 w 1195754"/>
              <a:gd name="connsiteY4" fmla="*/ 187436 h 873769"/>
              <a:gd name="connsiteX5" fmla="*/ 1195753 w 1195754"/>
              <a:gd name="connsiteY5" fmla="*/ 229000 h 873769"/>
              <a:gd name="connsiteX6" fmla="*/ 1151792 w 1195754"/>
              <a:gd name="connsiteY6" fmla="*/ 211948 h 873769"/>
              <a:gd name="connsiteX7" fmla="*/ 1156721 w 1195754"/>
              <a:gd name="connsiteY7" fmla="*/ 205421 h 873769"/>
              <a:gd name="connsiteX8" fmla="*/ 1168044 w 1195754"/>
              <a:gd name="connsiteY8" fmla="*/ 279491 h 873769"/>
              <a:gd name="connsiteX9" fmla="*/ 1156588 w 1195754"/>
              <a:gd name="connsiteY9" fmla="*/ 293344 h 873769"/>
              <a:gd name="connsiteX10" fmla="*/ 1140335 w 1195754"/>
              <a:gd name="connsiteY10" fmla="*/ 409109 h 873769"/>
              <a:gd name="connsiteX11" fmla="*/ 1140335 w 1195754"/>
              <a:gd name="connsiteY11" fmla="*/ 381400 h 873769"/>
              <a:gd name="connsiteX12" fmla="*/ 890954 w 1195754"/>
              <a:gd name="connsiteY12" fmla="*/ 395255 h 873769"/>
              <a:gd name="connsiteX13" fmla="*/ 764131 w 1195754"/>
              <a:gd name="connsiteY13" fmla="*/ 636111 h 873769"/>
              <a:gd name="connsiteX14" fmla="*/ 530735 w 1195754"/>
              <a:gd name="connsiteY14" fmla="*/ 866309 h 873769"/>
              <a:gd name="connsiteX15" fmla="*/ 171582 w 1195754"/>
              <a:gd name="connsiteY15" fmla="*/ 873769 h 873769"/>
              <a:gd name="connsiteX16" fmla="*/ 13854 w 1195754"/>
              <a:gd name="connsiteY16" fmla="*/ 772524 h 873769"/>
              <a:gd name="connsiteX17" fmla="*/ 0 w 1195754"/>
              <a:gd name="connsiteY17" fmla="*/ 714975 h 873769"/>
              <a:gd name="connsiteX18" fmla="*/ 147072 w 1195754"/>
              <a:gd name="connsiteY18" fmla="*/ 446409 h 873769"/>
              <a:gd name="connsiteX19" fmla="*/ 507289 w 1195754"/>
              <a:gd name="connsiteY19" fmla="*/ 544458 h 873769"/>
              <a:gd name="connsiteX20" fmla="*/ 516880 w 1195754"/>
              <a:gd name="connsiteY20" fmla="*/ 589218 h 873769"/>
              <a:gd name="connsiteX21" fmla="*/ 585089 w 1195754"/>
              <a:gd name="connsiteY21" fmla="*/ 533801 h 873769"/>
              <a:gd name="connsiteX22" fmla="*/ 724699 w 1195754"/>
              <a:gd name="connsiteY22" fmla="*/ 381400 h 873769"/>
              <a:gd name="connsiteX23" fmla="*/ 655426 w 1195754"/>
              <a:gd name="connsiteY23" fmla="*/ 132018 h 873769"/>
              <a:gd name="connsiteX24" fmla="*/ 793972 w 1195754"/>
              <a:gd name="connsiteY24" fmla="*/ 7327 h 873769"/>
              <a:gd name="connsiteX0" fmla="*/ 786512 w 1200682"/>
              <a:gd name="connsiteY0" fmla="*/ 0 h 873769"/>
              <a:gd name="connsiteX1" fmla="*/ 1098772 w 1200682"/>
              <a:gd name="connsiteY1" fmla="*/ 21182 h 873769"/>
              <a:gd name="connsiteX2" fmla="*/ 1195754 w 1200682"/>
              <a:gd name="connsiteY2" fmla="*/ 201291 h 873769"/>
              <a:gd name="connsiteX3" fmla="*/ 1180300 w 1200682"/>
              <a:gd name="connsiteY3" fmla="*/ 187437 h 873769"/>
              <a:gd name="connsiteX4" fmla="*/ 1154190 w 1200682"/>
              <a:gd name="connsiteY4" fmla="*/ 187436 h 873769"/>
              <a:gd name="connsiteX5" fmla="*/ 1195753 w 1200682"/>
              <a:gd name="connsiteY5" fmla="*/ 229000 h 873769"/>
              <a:gd name="connsiteX6" fmla="*/ 1151792 w 1200682"/>
              <a:gd name="connsiteY6" fmla="*/ 211948 h 873769"/>
              <a:gd name="connsiteX7" fmla="*/ 1200682 w 1200682"/>
              <a:gd name="connsiteY7" fmla="*/ 249382 h 873769"/>
              <a:gd name="connsiteX8" fmla="*/ 1168044 w 1200682"/>
              <a:gd name="connsiteY8" fmla="*/ 279491 h 873769"/>
              <a:gd name="connsiteX9" fmla="*/ 1156588 w 1200682"/>
              <a:gd name="connsiteY9" fmla="*/ 293344 h 873769"/>
              <a:gd name="connsiteX10" fmla="*/ 1140335 w 1200682"/>
              <a:gd name="connsiteY10" fmla="*/ 409109 h 873769"/>
              <a:gd name="connsiteX11" fmla="*/ 1140335 w 1200682"/>
              <a:gd name="connsiteY11" fmla="*/ 381400 h 873769"/>
              <a:gd name="connsiteX12" fmla="*/ 890954 w 1200682"/>
              <a:gd name="connsiteY12" fmla="*/ 395255 h 873769"/>
              <a:gd name="connsiteX13" fmla="*/ 764131 w 1200682"/>
              <a:gd name="connsiteY13" fmla="*/ 636111 h 873769"/>
              <a:gd name="connsiteX14" fmla="*/ 530735 w 1200682"/>
              <a:gd name="connsiteY14" fmla="*/ 866309 h 873769"/>
              <a:gd name="connsiteX15" fmla="*/ 171582 w 1200682"/>
              <a:gd name="connsiteY15" fmla="*/ 873769 h 873769"/>
              <a:gd name="connsiteX16" fmla="*/ 13854 w 1200682"/>
              <a:gd name="connsiteY16" fmla="*/ 772524 h 873769"/>
              <a:gd name="connsiteX17" fmla="*/ 0 w 1200682"/>
              <a:gd name="connsiteY17" fmla="*/ 714975 h 873769"/>
              <a:gd name="connsiteX18" fmla="*/ 147072 w 1200682"/>
              <a:gd name="connsiteY18" fmla="*/ 446409 h 873769"/>
              <a:gd name="connsiteX19" fmla="*/ 507289 w 1200682"/>
              <a:gd name="connsiteY19" fmla="*/ 544458 h 873769"/>
              <a:gd name="connsiteX20" fmla="*/ 516880 w 1200682"/>
              <a:gd name="connsiteY20" fmla="*/ 589218 h 873769"/>
              <a:gd name="connsiteX21" fmla="*/ 585089 w 1200682"/>
              <a:gd name="connsiteY21" fmla="*/ 533801 h 873769"/>
              <a:gd name="connsiteX22" fmla="*/ 724699 w 1200682"/>
              <a:gd name="connsiteY22" fmla="*/ 381400 h 873769"/>
              <a:gd name="connsiteX23" fmla="*/ 655426 w 1200682"/>
              <a:gd name="connsiteY23" fmla="*/ 132018 h 873769"/>
              <a:gd name="connsiteX24" fmla="*/ 793972 w 1200682"/>
              <a:gd name="connsiteY24" fmla="*/ 7327 h 87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00682" h="873769">
                <a:moveTo>
                  <a:pt x="786512" y="0"/>
                </a:moveTo>
                <a:lnTo>
                  <a:pt x="1098772" y="21182"/>
                </a:lnTo>
                <a:lnTo>
                  <a:pt x="1195754" y="201291"/>
                </a:lnTo>
                <a:lnTo>
                  <a:pt x="1180300" y="187437"/>
                </a:lnTo>
                <a:lnTo>
                  <a:pt x="1154190" y="187436"/>
                </a:lnTo>
                <a:lnTo>
                  <a:pt x="1195753" y="229000"/>
                </a:lnTo>
                <a:cubicBezTo>
                  <a:pt x="1195753" y="242855"/>
                  <a:pt x="1151792" y="198093"/>
                  <a:pt x="1151792" y="211948"/>
                </a:cubicBezTo>
                <a:lnTo>
                  <a:pt x="1200682" y="249382"/>
                </a:lnTo>
                <a:lnTo>
                  <a:pt x="1168044" y="279491"/>
                </a:lnTo>
                <a:lnTo>
                  <a:pt x="1156588" y="293344"/>
                </a:lnTo>
                <a:lnTo>
                  <a:pt x="1140335" y="409109"/>
                </a:lnTo>
                <a:lnTo>
                  <a:pt x="1140335" y="381400"/>
                </a:lnTo>
                <a:lnTo>
                  <a:pt x="890954" y="395255"/>
                </a:lnTo>
                <a:lnTo>
                  <a:pt x="764131" y="636111"/>
                </a:lnTo>
                <a:lnTo>
                  <a:pt x="530735" y="866309"/>
                </a:lnTo>
                <a:lnTo>
                  <a:pt x="171582" y="873769"/>
                </a:lnTo>
                <a:lnTo>
                  <a:pt x="13854" y="772524"/>
                </a:lnTo>
                <a:lnTo>
                  <a:pt x="0" y="714975"/>
                </a:lnTo>
                <a:lnTo>
                  <a:pt x="147072" y="446409"/>
                </a:lnTo>
                <a:lnTo>
                  <a:pt x="507289" y="544458"/>
                </a:lnTo>
                <a:lnTo>
                  <a:pt x="516880" y="589218"/>
                </a:lnTo>
                <a:lnTo>
                  <a:pt x="585089" y="533801"/>
                </a:lnTo>
                <a:lnTo>
                  <a:pt x="724699" y="381400"/>
                </a:lnTo>
                <a:lnTo>
                  <a:pt x="655426" y="132018"/>
                </a:lnTo>
                <a:lnTo>
                  <a:pt x="793972" y="7327"/>
                </a:lnTo>
              </a:path>
            </a:pathLst>
          </a:custGeom>
          <a:gradFill flip="none" rotWithShape="1">
            <a:gsLst>
              <a:gs pos="0">
                <a:srgbClr val="FFFF00">
                  <a:shade val="30000"/>
                  <a:satMod val="115000"/>
                  <a:alpha val="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FF00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2379595" y="1740098"/>
            <a:ext cx="213481" cy="20678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3041655" y="858600"/>
            <a:ext cx="303157" cy="3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Oval 28"/>
          <p:cNvSpPr>
            <a:spLocks noChangeArrowheads="1"/>
          </p:cNvSpPr>
          <p:nvPr/>
        </p:nvSpPr>
        <p:spPr bwMode="auto">
          <a:xfrm>
            <a:off x="3103808" y="1252291"/>
            <a:ext cx="213481" cy="20811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Text Box 26"/>
          <p:cNvSpPr txBox="1">
            <a:spLocks noChangeArrowheads="1"/>
          </p:cNvSpPr>
          <p:nvPr/>
        </p:nvSpPr>
        <p:spPr bwMode="auto">
          <a:xfrm>
            <a:off x="2367433" y="1257200"/>
            <a:ext cx="303157" cy="3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7">
            <a:lum bright="-18000"/>
          </a:blip>
          <a:srcRect/>
          <a:stretch>
            <a:fillRect/>
          </a:stretch>
        </p:blipFill>
        <p:spPr bwMode="auto">
          <a:xfrm>
            <a:off x="1939119" y="1640683"/>
            <a:ext cx="367512" cy="357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Oval 16"/>
          <p:cNvSpPr>
            <a:spLocks noChangeArrowheads="1"/>
          </p:cNvSpPr>
          <p:nvPr/>
        </p:nvSpPr>
        <p:spPr bwMode="auto">
          <a:xfrm>
            <a:off x="4506297" y="1249639"/>
            <a:ext cx="213481" cy="20811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4452251" y="858600"/>
            <a:ext cx="303157" cy="3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8" name="Oval 15"/>
          <p:cNvSpPr>
            <a:spLocks noChangeArrowheads="1"/>
          </p:cNvSpPr>
          <p:nvPr/>
        </p:nvSpPr>
        <p:spPr bwMode="auto">
          <a:xfrm>
            <a:off x="6018228" y="1140943"/>
            <a:ext cx="213481" cy="20811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Ellipse 28"/>
          <p:cNvSpPr/>
          <p:nvPr/>
        </p:nvSpPr>
        <p:spPr>
          <a:xfrm>
            <a:off x="5657472" y="1298567"/>
            <a:ext cx="360757" cy="327415"/>
          </a:xfrm>
          <a:prstGeom prst="ellipse">
            <a:avLst/>
          </a:prstGeom>
          <a:solidFill>
            <a:srgbClr val="CC33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Oval 17"/>
          <p:cNvSpPr>
            <a:spLocks noChangeArrowheads="1"/>
          </p:cNvSpPr>
          <p:nvPr/>
        </p:nvSpPr>
        <p:spPr bwMode="auto">
          <a:xfrm>
            <a:off x="5718275" y="1351708"/>
            <a:ext cx="213481" cy="208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1" name="Text Box 19"/>
          <p:cNvSpPr txBox="1">
            <a:spLocks noChangeArrowheads="1"/>
          </p:cNvSpPr>
          <p:nvPr/>
        </p:nvSpPr>
        <p:spPr bwMode="auto">
          <a:xfrm>
            <a:off x="5657472" y="977900"/>
            <a:ext cx="303157" cy="3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5984450" y="797623"/>
            <a:ext cx="303157" cy="3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33" name="Picture 29"/>
          <p:cNvPicPr>
            <a:picLocks noChangeAspect="1" noChangeArrowheads="1"/>
          </p:cNvPicPr>
          <p:nvPr/>
        </p:nvPicPr>
        <p:blipFill>
          <a:blip r:embed="rId6" cstate="print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228" y="1220477"/>
            <a:ext cx="367512" cy="3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val 21"/>
          <p:cNvSpPr>
            <a:spLocks noChangeArrowheads="1"/>
          </p:cNvSpPr>
          <p:nvPr/>
        </p:nvSpPr>
        <p:spPr bwMode="auto">
          <a:xfrm>
            <a:off x="346121" y="3143870"/>
            <a:ext cx="213481" cy="208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325853" y="2781991"/>
            <a:ext cx="303157" cy="3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9" name="Text Box 34"/>
          <p:cNvSpPr txBox="1">
            <a:spLocks noChangeArrowheads="1"/>
          </p:cNvSpPr>
          <p:nvPr/>
        </p:nvSpPr>
        <p:spPr bwMode="auto">
          <a:xfrm>
            <a:off x="1529765" y="2318042"/>
            <a:ext cx="3780463" cy="79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2800" b="1" dirty="0" err="1" smtClean="0">
                <a:solidFill>
                  <a:srgbClr val="FFFF00"/>
                </a:solidFill>
                <a:latin typeface="Calibri" pitchFamily="34" charset="0"/>
              </a:rPr>
              <a:t>Some</a:t>
            </a:r>
            <a:r>
              <a:rPr lang="fr-FR" sz="2800" b="1" dirty="0" smtClean="0">
                <a:solidFill>
                  <a:srgbClr val="FFFF00"/>
                </a:solidFill>
                <a:latin typeface="Calibri" pitchFamily="34" charset="0"/>
              </a:rPr>
              <a:t> spatial </a:t>
            </a:r>
            <a:r>
              <a:rPr lang="fr-FR" sz="2800" b="1" dirty="0" err="1" smtClean="0">
                <a:solidFill>
                  <a:srgbClr val="FFFF00"/>
                </a:solidFill>
                <a:latin typeface="Calibri" pitchFamily="34" charset="0"/>
              </a:rPr>
              <a:t>overlap</a:t>
            </a:r>
            <a:r>
              <a:rPr lang="fr-FR" sz="28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alibri" pitchFamily="34" charset="0"/>
              </a:rPr>
              <a:t>between</a:t>
            </a:r>
            <a:r>
              <a:rPr lang="fr-FR" sz="28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alibri" pitchFamily="34" charset="0"/>
              </a:rPr>
              <a:t>communities</a:t>
            </a:r>
            <a:r>
              <a:rPr lang="fr-FR" sz="2800" b="1" dirty="0" smtClean="0">
                <a:solidFill>
                  <a:srgbClr val="FFFF00"/>
                </a:solidFill>
                <a:latin typeface="Calibri" pitchFamily="34" charset="0"/>
              </a:rPr>
              <a:t>!</a:t>
            </a:r>
            <a:endParaRPr lang="fr-FR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3"/>
          <p:cNvSpPr txBox="1">
            <a:spLocks noChangeArrowheads="1"/>
          </p:cNvSpPr>
          <p:nvPr/>
        </p:nvSpPr>
        <p:spPr bwMode="auto">
          <a:xfrm>
            <a:off x="226855" y="1649604"/>
            <a:ext cx="10486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Individual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169" name="Groupe 168"/>
          <p:cNvGrpSpPr/>
          <p:nvPr/>
        </p:nvGrpSpPr>
        <p:grpSpPr>
          <a:xfrm>
            <a:off x="556153" y="771550"/>
            <a:ext cx="3824287" cy="4124323"/>
            <a:chOff x="179512" y="-246709"/>
            <a:chExt cx="4968455" cy="5338763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50730" y="-246709"/>
              <a:ext cx="1844675" cy="1811339"/>
            </a:xfrm>
            <a:prstGeom prst="ellipse">
              <a:avLst/>
            </a:prstGeom>
            <a:noFill/>
            <a:ln w="57150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3303292" y="1553515"/>
              <a:ext cx="1844675" cy="1811339"/>
            </a:xfrm>
            <a:prstGeom prst="ellipse">
              <a:avLst/>
            </a:prstGeom>
            <a:noFill/>
            <a:ln w="57150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466430" y="1553515"/>
              <a:ext cx="1844675" cy="1811339"/>
            </a:xfrm>
            <a:prstGeom prst="ellipse">
              <a:avLst/>
            </a:prstGeom>
            <a:noFill/>
            <a:ln w="57150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61842" y="3280715"/>
              <a:ext cx="1844675" cy="1811339"/>
            </a:xfrm>
            <a:prstGeom prst="ellipse">
              <a:avLst/>
            </a:prstGeom>
            <a:noFill/>
            <a:ln w="57150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296690" y="2690166"/>
              <a:ext cx="139700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020465" y="2690166"/>
              <a:ext cx="18573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V="1">
              <a:off x="1114128" y="2596506"/>
              <a:ext cx="0" cy="18573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H="1" flipV="1">
              <a:off x="1131592" y="2561580"/>
              <a:ext cx="93663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H="1" flipV="1">
              <a:off x="996653" y="2713980"/>
              <a:ext cx="93662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V="1">
              <a:off x="1114128" y="2713980"/>
              <a:ext cx="112712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998240" y="2550467"/>
              <a:ext cx="115888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928392" y="2644130"/>
              <a:ext cx="92075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1206203" y="2644130"/>
              <a:ext cx="93662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530053" y="2690166"/>
              <a:ext cx="18256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1620540" y="2596506"/>
              <a:ext cx="0" cy="18573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H="1" flipV="1">
              <a:off x="1639592" y="2561580"/>
              <a:ext cx="92075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H="1" flipV="1">
              <a:off x="1503067" y="2713980"/>
              <a:ext cx="92075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 flipV="1">
              <a:off x="1620540" y="2713980"/>
              <a:ext cx="114300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V="1">
              <a:off x="1507828" y="2550467"/>
              <a:ext cx="112712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90355" y="2456804"/>
              <a:ext cx="230187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279228" y="2317105"/>
              <a:ext cx="184150" cy="15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V="1">
              <a:off x="1369715" y="2226616"/>
              <a:ext cx="1588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H="1" flipV="1">
              <a:off x="1390355" y="2190104"/>
              <a:ext cx="90487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H="1" flipV="1">
              <a:off x="1252242" y="2340917"/>
              <a:ext cx="93663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69715" y="2340917"/>
              <a:ext cx="115888" cy="1158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V="1">
              <a:off x="1257003" y="2178992"/>
              <a:ext cx="112712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1112542" y="2456804"/>
              <a:ext cx="231775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390355" y="2456803"/>
              <a:ext cx="90487" cy="2333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 flipH="1">
              <a:off x="1112542" y="2318692"/>
              <a:ext cx="138113" cy="2317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187155" y="2272655"/>
              <a:ext cx="92075" cy="936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323680" y="2410768"/>
              <a:ext cx="92075" cy="936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572917" y="2504430"/>
              <a:ext cx="93663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1436392" y="2644130"/>
              <a:ext cx="93663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1068092" y="2504430"/>
              <a:ext cx="92075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2679403" y="942329"/>
              <a:ext cx="13811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2403180" y="942329"/>
              <a:ext cx="185737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2495253" y="851841"/>
              <a:ext cx="0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H="1" flipV="1">
              <a:off x="2514305" y="816917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H="1" flipV="1">
              <a:off x="2377778" y="967730"/>
              <a:ext cx="93662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 flipV="1">
              <a:off x="2496842" y="967731"/>
              <a:ext cx="112713" cy="1158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V="1">
              <a:off x="2382542" y="802631"/>
              <a:ext cx="112713" cy="1158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449217" y="1035992"/>
              <a:ext cx="92075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2588917" y="896292"/>
              <a:ext cx="92075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2911180" y="942329"/>
              <a:ext cx="185737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 flipV="1">
              <a:off x="3003253" y="851841"/>
              <a:ext cx="0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 flipH="1" flipV="1">
              <a:off x="3022305" y="816917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 flipH="1" flipV="1">
              <a:off x="2887367" y="967730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Line 52"/>
            <p:cNvSpPr>
              <a:spLocks noChangeShapeType="1"/>
            </p:cNvSpPr>
            <p:nvPr/>
          </p:nvSpPr>
          <p:spPr bwMode="auto">
            <a:xfrm flipV="1">
              <a:off x="3003253" y="967731"/>
              <a:ext cx="112712" cy="1158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 flipV="1">
              <a:off x="2888953" y="802631"/>
              <a:ext cx="114300" cy="1158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3096917" y="896292"/>
              <a:ext cx="92075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2771480" y="712141"/>
              <a:ext cx="230187" cy="904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>
              <a:off x="2660355" y="572441"/>
              <a:ext cx="185737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 flipV="1">
              <a:off x="2754015" y="478780"/>
              <a:ext cx="0" cy="18573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Line 58"/>
            <p:cNvSpPr>
              <a:spLocks noChangeShapeType="1"/>
            </p:cNvSpPr>
            <p:nvPr/>
          </p:nvSpPr>
          <p:spPr bwMode="auto">
            <a:xfrm flipH="1" flipV="1">
              <a:off x="2771478" y="445443"/>
              <a:ext cx="93662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Line 59"/>
            <p:cNvSpPr>
              <a:spLocks noChangeShapeType="1"/>
            </p:cNvSpPr>
            <p:nvPr/>
          </p:nvSpPr>
          <p:spPr bwMode="auto">
            <a:xfrm flipH="1" flipV="1">
              <a:off x="2636542" y="596255"/>
              <a:ext cx="92075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Line 60"/>
            <p:cNvSpPr>
              <a:spLocks noChangeShapeType="1"/>
            </p:cNvSpPr>
            <p:nvPr/>
          </p:nvSpPr>
          <p:spPr bwMode="auto">
            <a:xfrm flipV="1">
              <a:off x="2754017" y="596255"/>
              <a:ext cx="112713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 flipV="1">
              <a:off x="2638130" y="432743"/>
              <a:ext cx="115887" cy="11271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2706392" y="385117"/>
              <a:ext cx="92075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2846090" y="524817"/>
              <a:ext cx="90488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4" name="Line 64"/>
            <p:cNvSpPr>
              <a:spLocks noChangeShapeType="1"/>
            </p:cNvSpPr>
            <p:nvPr/>
          </p:nvSpPr>
          <p:spPr bwMode="auto">
            <a:xfrm flipV="1">
              <a:off x="2495255" y="712141"/>
              <a:ext cx="230187" cy="904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Line 65"/>
            <p:cNvSpPr>
              <a:spLocks noChangeShapeType="1"/>
            </p:cNvSpPr>
            <p:nvPr/>
          </p:nvSpPr>
          <p:spPr bwMode="auto">
            <a:xfrm>
              <a:off x="2771478" y="712141"/>
              <a:ext cx="93662" cy="2301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Line 66"/>
            <p:cNvSpPr>
              <a:spLocks noChangeShapeType="1"/>
            </p:cNvSpPr>
            <p:nvPr/>
          </p:nvSpPr>
          <p:spPr bwMode="auto">
            <a:xfrm flipH="1">
              <a:off x="2495255" y="572441"/>
              <a:ext cx="136525" cy="2301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2568280" y="524817"/>
              <a:ext cx="92075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2706392" y="664517"/>
              <a:ext cx="92075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2957215" y="758180"/>
              <a:ext cx="90488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2817517" y="896292"/>
              <a:ext cx="93663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2449217" y="758180"/>
              <a:ext cx="92075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2" name="Line 72"/>
            <p:cNvSpPr>
              <a:spLocks noChangeShapeType="1"/>
            </p:cNvSpPr>
            <p:nvPr/>
          </p:nvSpPr>
          <p:spPr bwMode="auto">
            <a:xfrm>
              <a:off x="4201815" y="2660003"/>
              <a:ext cx="139700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3925590" y="2660003"/>
              <a:ext cx="18573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Line 74"/>
            <p:cNvSpPr>
              <a:spLocks noChangeShapeType="1"/>
            </p:cNvSpPr>
            <p:nvPr/>
          </p:nvSpPr>
          <p:spPr bwMode="auto">
            <a:xfrm flipV="1">
              <a:off x="4017665" y="2567931"/>
              <a:ext cx="0" cy="18573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Line 75"/>
            <p:cNvSpPr>
              <a:spLocks noChangeShapeType="1"/>
            </p:cNvSpPr>
            <p:nvPr/>
          </p:nvSpPr>
          <p:spPr bwMode="auto">
            <a:xfrm flipH="1" flipV="1">
              <a:off x="4036717" y="2533005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Line 76"/>
            <p:cNvSpPr>
              <a:spLocks noChangeShapeType="1"/>
            </p:cNvSpPr>
            <p:nvPr/>
          </p:nvSpPr>
          <p:spPr bwMode="auto">
            <a:xfrm flipH="1" flipV="1">
              <a:off x="3901780" y="2685405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Line 77"/>
            <p:cNvSpPr>
              <a:spLocks noChangeShapeType="1"/>
            </p:cNvSpPr>
            <p:nvPr/>
          </p:nvSpPr>
          <p:spPr bwMode="auto">
            <a:xfrm flipV="1">
              <a:off x="4017667" y="2685405"/>
              <a:ext cx="112713" cy="11271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Line 78"/>
            <p:cNvSpPr>
              <a:spLocks noChangeShapeType="1"/>
            </p:cNvSpPr>
            <p:nvPr/>
          </p:nvSpPr>
          <p:spPr bwMode="auto">
            <a:xfrm flipV="1">
              <a:off x="3904953" y="2520305"/>
              <a:ext cx="112712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4111330" y="2613968"/>
              <a:ext cx="92075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0" name="Line 80"/>
            <p:cNvSpPr>
              <a:spLocks noChangeShapeType="1"/>
            </p:cNvSpPr>
            <p:nvPr/>
          </p:nvSpPr>
          <p:spPr bwMode="auto">
            <a:xfrm>
              <a:off x="4433590" y="2660003"/>
              <a:ext cx="18573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Line 81"/>
            <p:cNvSpPr>
              <a:spLocks noChangeShapeType="1"/>
            </p:cNvSpPr>
            <p:nvPr/>
          </p:nvSpPr>
          <p:spPr bwMode="auto">
            <a:xfrm flipV="1">
              <a:off x="4525665" y="2567931"/>
              <a:ext cx="0" cy="18573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Line 82"/>
            <p:cNvSpPr>
              <a:spLocks noChangeShapeType="1"/>
            </p:cNvSpPr>
            <p:nvPr/>
          </p:nvSpPr>
          <p:spPr bwMode="auto">
            <a:xfrm flipH="1" flipV="1">
              <a:off x="4544717" y="2533005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Line 83"/>
            <p:cNvSpPr>
              <a:spLocks noChangeShapeType="1"/>
            </p:cNvSpPr>
            <p:nvPr/>
          </p:nvSpPr>
          <p:spPr bwMode="auto">
            <a:xfrm flipH="1" flipV="1">
              <a:off x="4409780" y="2685405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Line 84"/>
            <p:cNvSpPr>
              <a:spLocks noChangeShapeType="1"/>
            </p:cNvSpPr>
            <p:nvPr/>
          </p:nvSpPr>
          <p:spPr bwMode="auto">
            <a:xfrm flipV="1">
              <a:off x="4525665" y="2685405"/>
              <a:ext cx="114300" cy="11271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Line 85"/>
            <p:cNvSpPr>
              <a:spLocks noChangeShapeType="1"/>
            </p:cNvSpPr>
            <p:nvPr/>
          </p:nvSpPr>
          <p:spPr bwMode="auto">
            <a:xfrm flipV="1">
              <a:off x="4411365" y="2520305"/>
              <a:ext cx="114300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4619330" y="2613968"/>
              <a:ext cx="90487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7" name="Line 87"/>
            <p:cNvSpPr>
              <a:spLocks noChangeShapeType="1"/>
            </p:cNvSpPr>
            <p:nvPr/>
          </p:nvSpPr>
          <p:spPr bwMode="auto">
            <a:xfrm>
              <a:off x="4293890" y="2429817"/>
              <a:ext cx="230188" cy="904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Line 88"/>
            <p:cNvSpPr>
              <a:spLocks noChangeShapeType="1"/>
            </p:cNvSpPr>
            <p:nvPr/>
          </p:nvSpPr>
          <p:spPr bwMode="auto">
            <a:xfrm>
              <a:off x="4182765" y="2286943"/>
              <a:ext cx="184150" cy="31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Line 89"/>
            <p:cNvSpPr>
              <a:spLocks noChangeShapeType="1"/>
            </p:cNvSpPr>
            <p:nvPr/>
          </p:nvSpPr>
          <p:spPr bwMode="auto">
            <a:xfrm flipV="1">
              <a:off x="4276428" y="2196455"/>
              <a:ext cx="0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Line 90"/>
            <p:cNvSpPr>
              <a:spLocks noChangeShapeType="1"/>
            </p:cNvSpPr>
            <p:nvPr/>
          </p:nvSpPr>
          <p:spPr bwMode="auto">
            <a:xfrm flipH="1" flipV="1">
              <a:off x="4293892" y="2159943"/>
              <a:ext cx="93663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Line 91"/>
            <p:cNvSpPr>
              <a:spLocks noChangeShapeType="1"/>
            </p:cNvSpPr>
            <p:nvPr/>
          </p:nvSpPr>
          <p:spPr bwMode="auto">
            <a:xfrm flipH="1" flipV="1">
              <a:off x="4158955" y="2313931"/>
              <a:ext cx="90487" cy="904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Line 92"/>
            <p:cNvSpPr>
              <a:spLocks noChangeShapeType="1"/>
            </p:cNvSpPr>
            <p:nvPr/>
          </p:nvSpPr>
          <p:spPr bwMode="auto">
            <a:xfrm flipV="1">
              <a:off x="4276428" y="2313929"/>
              <a:ext cx="112712" cy="11271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Line 93"/>
            <p:cNvSpPr>
              <a:spLocks noChangeShapeType="1"/>
            </p:cNvSpPr>
            <p:nvPr/>
          </p:nvSpPr>
          <p:spPr bwMode="auto">
            <a:xfrm flipV="1">
              <a:off x="4160540" y="2148829"/>
              <a:ext cx="115888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4366917" y="2242492"/>
              <a:ext cx="92075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5" name="Line 95"/>
            <p:cNvSpPr>
              <a:spLocks noChangeShapeType="1"/>
            </p:cNvSpPr>
            <p:nvPr/>
          </p:nvSpPr>
          <p:spPr bwMode="auto">
            <a:xfrm flipV="1">
              <a:off x="4017665" y="2429817"/>
              <a:ext cx="230188" cy="904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Line 96"/>
            <p:cNvSpPr>
              <a:spLocks noChangeShapeType="1"/>
            </p:cNvSpPr>
            <p:nvPr/>
          </p:nvSpPr>
          <p:spPr bwMode="auto">
            <a:xfrm>
              <a:off x="4293892" y="2429817"/>
              <a:ext cx="93663" cy="2301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Line 97"/>
            <p:cNvSpPr>
              <a:spLocks noChangeShapeType="1"/>
            </p:cNvSpPr>
            <p:nvPr/>
          </p:nvSpPr>
          <p:spPr bwMode="auto">
            <a:xfrm flipH="1">
              <a:off x="4017667" y="2290117"/>
              <a:ext cx="138113" cy="2301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4227217" y="2380604"/>
              <a:ext cx="93663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9" name="Oval 99"/>
            <p:cNvSpPr>
              <a:spLocks noChangeArrowheads="1"/>
            </p:cNvSpPr>
            <p:nvPr/>
          </p:nvSpPr>
          <p:spPr bwMode="auto">
            <a:xfrm>
              <a:off x="4341517" y="2613968"/>
              <a:ext cx="92075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3971630" y="2474268"/>
              <a:ext cx="92075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1" name="Line 102"/>
            <p:cNvSpPr>
              <a:spLocks noChangeShapeType="1"/>
            </p:cNvSpPr>
            <p:nvPr/>
          </p:nvSpPr>
          <p:spPr bwMode="auto">
            <a:xfrm>
              <a:off x="1572915" y="618480"/>
              <a:ext cx="738188" cy="27781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Line 104"/>
            <p:cNvSpPr>
              <a:spLocks noChangeShapeType="1"/>
            </p:cNvSpPr>
            <p:nvPr/>
          </p:nvSpPr>
          <p:spPr bwMode="auto">
            <a:xfrm>
              <a:off x="4433592" y="2336155"/>
              <a:ext cx="92075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Oval 105"/>
            <p:cNvSpPr>
              <a:spLocks noChangeArrowheads="1"/>
            </p:cNvSpPr>
            <p:nvPr/>
          </p:nvSpPr>
          <p:spPr bwMode="auto">
            <a:xfrm>
              <a:off x="4479628" y="2474268"/>
              <a:ext cx="93662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" name="Line 108"/>
            <p:cNvSpPr>
              <a:spLocks noChangeShapeType="1"/>
            </p:cNvSpPr>
            <p:nvPr/>
          </p:nvSpPr>
          <p:spPr bwMode="auto">
            <a:xfrm>
              <a:off x="2703215" y="4425305"/>
              <a:ext cx="139700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Line 109"/>
            <p:cNvSpPr>
              <a:spLocks noChangeShapeType="1"/>
            </p:cNvSpPr>
            <p:nvPr/>
          </p:nvSpPr>
          <p:spPr bwMode="auto">
            <a:xfrm>
              <a:off x="2426990" y="4425305"/>
              <a:ext cx="18573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Line 110"/>
            <p:cNvSpPr>
              <a:spLocks noChangeShapeType="1"/>
            </p:cNvSpPr>
            <p:nvPr/>
          </p:nvSpPr>
          <p:spPr bwMode="auto">
            <a:xfrm flipV="1">
              <a:off x="2519065" y="4333229"/>
              <a:ext cx="0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Line 111"/>
            <p:cNvSpPr>
              <a:spLocks noChangeShapeType="1"/>
            </p:cNvSpPr>
            <p:nvPr/>
          </p:nvSpPr>
          <p:spPr bwMode="auto">
            <a:xfrm flipH="1" flipV="1">
              <a:off x="2538117" y="4298305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Line 112"/>
            <p:cNvSpPr>
              <a:spLocks noChangeShapeType="1"/>
            </p:cNvSpPr>
            <p:nvPr/>
          </p:nvSpPr>
          <p:spPr bwMode="auto">
            <a:xfrm flipH="1" flipV="1">
              <a:off x="2403180" y="4449117"/>
              <a:ext cx="92075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Line 113"/>
            <p:cNvSpPr>
              <a:spLocks noChangeShapeType="1"/>
            </p:cNvSpPr>
            <p:nvPr/>
          </p:nvSpPr>
          <p:spPr bwMode="auto">
            <a:xfrm flipV="1">
              <a:off x="2519067" y="4449117"/>
              <a:ext cx="112713" cy="1158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Line 114"/>
            <p:cNvSpPr>
              <a:spLocks noChangeShapeType="1"/>
            </p:cNvSpPr>
            <p:nvPr/>
          </p:nvSpPr>
          <p:spPr bwMode="auto">
            <a:xfrm flipV="1">
              <a:off x="2404765" y="4284017"/>
              <a:ext cx="114300" cy="1158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Oval 115"/>
            <p:cNvSpPr>
              <a:spLocks noChangeArrowheads="1"/>
            </p:cNvSpPr>
            <p:nvPr/>
          </p:nvSpPr>
          <p:spPr bwMode="auto">
            <a:xfrm>
              <a:off x="2473030" y="4517380"/>
              <a:ext cx="90487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2" name="Oval 116"/>
            <p:cNvSpPr>
              <a:spLocks noChangeArrowheads="1"/>
            </p:cNvSpPr>
            <p:nvPr/>
          </p:nvSpPr>
          <p:spPr bwMode="auto">
            <a:xfrm>
              <a:off x="2612730" y="4377680"/>
              <a:ext cx="92075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3" name="Line 117"/>
            <p:cNvSpPr>
              <a:spLocks noChangeShapeType="1"/>
            </p:cNvSpPr>
            <p:nvPr/>
          </p:nvSpPr>
          <p:spPr bwMode="auto">
            <a:xfrm>
              <a:off x="2933405" y="4425305"/>
              <a:ext cx="185737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Line 118"/>
            <p:cNvSpPr>
              <a:spLocks noChangeShapeType="1"/>
            </p:cNvSpPr>
            <p:nvPr/>
          </p:nvSpPr>
          <p:spPr bwMode="auto">
            <a:xfrm flipV="1">
              <a:off x="3025480" y="4333229"/>
              <a:ext cx="1587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Line 119"/>
            <p:cNvSpPr>
              <a:spLocks noChangeShapeType="1"/>
            </p:cNvSpPr>
            <p:nvPr/>
          </p:nvSpPr>
          <p:spPr bwMode="auto">
            <a:xfrm flipH="1" flipV="1">
              <a:off x="3044530" y="4298305"/>
              <a:ext cx="92075" cy="920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Line 120"/>
            <p:cNvSpPr>
              <a:spLocks noChangeShapeType="1"/>
            </p:cNvSpPr>
            <p:nvPr/>
          </p:nvSpPr>
          <p:spPr bwMode="auto">
            <a:xfrm flipH="1" flipV="1">
              <a:off x="2909592" y="4449117"/>
              <a:ext cx="92075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Line 121"/>
            <p:cNvSpPr>
              <a:spLocks noChangeShapeType="1"/>
            </p:cNvSpPr>
            <p:nvPr/>
          </p:nvSpPr>
          <p:spPr bwMode="auto">
            <a:xfrm flipV="1">
              <a:off x="3025479" y="4449117"/>
              <a:ext cx="115887" cy="1158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Line 122"/>
            <p:cNvSpPr>
              <a:spLocks noChangeShapeType="1"/>
            </p:cNvSpPr>
            <p:nvPr/>
          </p:nvSpPr>
          <p:spPr bwMode="auto">
            <a:xfrm flipV="1">
              <a:off x="2912767" y="4284017"/>
              <a:ext cx="112713" cy="1158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Oval 123"/>
            <p:cNvSpPr>
              <a:spLocks noChangeArrowheads="1"/>
            </p:cNvSpPr>
            <p:nvPr/>
          </p:nvSpPr>
          <p:spPr bwMode="auto">
            <a:xfrm>
              <a:off x="2979442" y="4517380"/>
              <a:ext cx="92075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0" name="Oval 124"/>
            <p:cNvSpPr>
              <a:spLocks noChangeArrowheads="1"/>
            </p:cNvSpPr>
            <p:nvPr/>
          </p:nvSpPr>
          <p:spPr bwMode="auto">
            <a:xfrm>
              <a:off x="3119142" y="4377680"/>
              <a:ext cx="92075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1" name="Line 125"/>
            <p:cNvSpPr>
              <a:spLocks noChangeShapeType="1"/>
            </p:cNvSpPr>
            <p:nvPr/>
          </p:nvSpPr>
          <p:spPr bwMode="auto">
            <a:xfrm>
              <a:off x="2793705" y="4193531"/>
              <a:ext cx="231775" cy="904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Line 126"/>
            <p:cNvSpPr>
              <a:spLocks noChangeShapeType="1"/>
            </p:cNvSpPr>
            <p:nvPr/>
          </p:nvSpPr>
          <p:spPr bwMode="auto">
            <a:xfrm>
              <a:off x="2682580" y="4053829"/>
              <a:ext cx="185737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Line 127"/>
            <p:cNvSpPr>
              <a:spLocks noChangeShapeType="1"/>
            </p:cNvSpPr>
            <p:nvPr/>
          </p:nvSpPr>
          <p:spPr bwMode="auto">
            <a:xfrm flipV="1">
              <a:off x="2776240" y="3960166"/>
              <a:ext cx="1588" cy="185739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Line 128"/>
            <p:cNvSpPr>
              <a:spLocks noChangeShapeType="1"/>
            </p:cNvSpPr>
            <p:nvPr/>
          </p:nvSpPr>
          <p:spPr bwMode="auto">
            <a:xfrm flipH="1" flipV="1">
              <a:off x="2793703" y="3926829"/>
              <a:ext cx="93662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Line 129"/>
            <p:cNvSpPr>
              <a:spLocks noChangeShapeType="1"/>
            </p:cNvSpPr>
            <p:nvPr/>
          </p:nvSpPr>
          <p:spPr bwMode="auto">
            <a:xfrm flipH="1" flipV="1">
              <a:off x="2658767" y="4077643"/>
              <a:ext cx="92075" cy="93663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Line 130"/>
            <p:cNvSpPr>
              <a:spLocks noChangeShapeType="1"/>
            </p:cNvSpPr>
            <p:nvPr/>
          </p:nvSpPr>
          <p:spPr bwMode="auto">
            <a:xfrm flipV="1">
              <a:off x="2776240" y="4077641"/>
              <a:ext cx="114300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Line 131"/>
            <p:cNvSpPr>
              <a:spLocks noChangeShapeType="1"/>
            </p:cNvSpPr>
            <p:nvPr/>
          </p:nvSpPr>
          <p:spPr bwMode="auto">
            <a:xfrm flipV="1">
              <a:off x="2663528" y="3914129"/>
              <a:ext cx="112712" cy="11430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Line 132"/>
            <p:cNvSpPr>
              <a:spLocks noChangeShapeType="1"/>
            </p:cNvSpPr>
            <p:nvPr/>
          </p:nvSpPr>
          <p:spPr bwMode="auto">
            <a:xfrm flipV="1">
              <a:off x="2517480" y="4193531"/>
              <a:ext cx="231775" cy="904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Line 133"/>
            <p:cNvSpPr>
              <a:spLocks noChangeShapeType="1"/>
            </p:cNvSpPr>
            <p:nvPr/>
          </p:nvSpPr>
          <p:spPr bwMode="auto">
            <a:xfrm>
              <a:off x="2795292" y="4193531"/>
              <a:ext cx="92075" cy="231775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Line 134"/>
            <p:cNvSpPr>
              <a:spLocks noChangeShapeType="1"/>
            </p:cNvSpPr>
            <p:nvPr/>
          </p:nvSpPr>
          <p:spPr bwMode="auto">
            <a:xfrm flipH="1">
              <a:off x="2517478" y="4053830"/>
              <a:ext cx="139700" cy="23018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Oval 135"/>
            <p:cNvSpPr>
              <a:spLocks noChangeArrowheads="1"/>
            </p:cNvSpPr>
            <p:nvPr/>
          </p:nvSpPr>
          <p:spPr bwMode="auto">
            <a:xfrm>
              <a:off x="2592090" y="4006204"/>
              <a:ext cx="90488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2" name="Oval 136"/>
            <p:cNvSpPr>
              <a:spLocks noChangeArrowheads="1"/>
            </p:cNvSpPr>
            <p:nvPr/>
          </p:nvSpPr>
          <p:spPr bwMode="auto">
            <a:xfrm>
              <a:off x="2728617" y="4145904"/>
              <a:ext cx="93663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3" name="Oval 137"/>
            <p:cNvSpPr>
              <a:spLocks noChangeArrowheads="1"/>
            </p:cNvSpPr>
            <p:nvPr/>
          </p:nvSpPr>
          <p:spPr bwMode="auto">
            <a:xfrm>
              <a:off x="2842915" y="4377680"/>
              <a:ext cx="90488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4" name="Oval 138"/>
            <p:cNvSpPr>
              <a:spLocks noChangeArrowheads="1"/>
            </p:cNvSpPr>
            <p:nvPr/>
          </p:nvSpPr>
          <p:spPr bwMode="auto">
            <a:xfrm>
              <a:off x="2473030" y="4239568"/>
              <a:ext cx="90487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5" name="Line 139"/>
            <p:cNvSpPr>
              <a:spLocks noChangeShapeType="1"/>
            </p:cNvSpPr>
            <p:nvPr/>
          </p:nvSpPr>
          <p:spPr bwMode="auto">
            <a:xfrm>
              <a:off x="2934992" y="4099867"/>
              <a:ext cx="92075" cy="184151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Oval 140"/>
            <p:cNvSpPr>
              <a:spLocks noChangeArrowheads="1"/>
            </p:cNvSpPr>
            <p:nvPr/>
          </p:nvSpPr>
          <p:spPr bwMode="auto">
            <a:xfrm>
              <a:off x="2981028" y="4239568"/>
              <a:ext cx="93662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7" name="Oval 141"/>
            <p:cNvSpPr>
              <a:spLocks noChangeArrowheads="1"/>
            </p:cNvSpPr>
            <p:nvPr/>
          </p:nvSpPr>
          <p:spPr bwMode="auto">
            <a:xfrm>
              <a:off x="2360315" y="4377680"/>
              <a:ext cx="90488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8" name="Line 142"/>
            <p:cNvSpPr>
              <a:spLocks noChangeShapeType="1"/>
            </p:cNvSpPr>
            <p:nvPr/>
          </p:nvSpPr>
          <p:spPr bwMode="auto">
            <a:xfrm>
              <a:off x="1644355" y="2847330"/>
              <a:ext cx="968375" cy="1158875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Line 143"/>
            <p:cNvSpPr>
              <a:spLocks noChangeShapeType="1"/>
            </p:cNvSpPr>
            <p:nvPr/>
          </p:nvSpPr>
          <p:spPr bwMode="auto">
            <a:xfrm>
              <a:off x="1136355" y="2847329"/>
              <a:ext cx="1476375" cy="120650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Line 144"/>
            <p:cNvSpPr>
              <a:spLocks noChangeShapeType="1"/>
            </p:cNvSpPr>
            <p:nvPr/>
          </p:nvSpPr>
          <p:spPr bwMode="auto">
            <a:xfrm flipH="1">
              <a:off x="3061990" y="2799704"/>
              <a:ext cx="933450" cy="1439863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Line 145"/>
            <p:cNvSpPr>
              <a:spLocks noChangeShapeType="1"/>
            </p:cNvSpPr>
            <p:nvPr/>
          </p:nvSpPr>
          <p:spPr bwMode="auto">
            <a:xfrm>
              <a:off x="2496840" y="1128067"/>
              <a:ext cx="254000" cy="2738439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Line 146"/>
            <p:cNvSpPr>
              <a:spLocks noChangeShapeType="1"/>
            </p:cNvSpPr>
            <p:nvPr/>
          </p:nvSpPr>
          <p:spPr bwMode="auto">
            <a:xfrm flipV="1">
              <a:off x="1366540" y="940741"/>
              <a:ext cx="966788" cy="120808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Oval 147"/>
            <p:cNvSpPr>
              <a:spLocks noChangeArrowheads="1"/>
            </p:cNvSpPr>
            <p:nvPr/>
          </p:nvSpPr>
          <p:spPr bwMode="auto">
            <a:xfrm>
              <a:off x="2309517" y="896292"/>
              <a:ext cx="93663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4" name="Line 148"/>
            <p:cNvSpPr>
              <a:spLocks noChangeShapeType="1"/>
            </p:cNvSpPr>
            <p:nvPr/>
          </p:nvSpPr>
          <p:spPr bwMode="auto">
            <a:xfrm flipV="1">
              <a:off x="1780878" y="2660006"/>
              <a:ext cx="2076450" cy="47625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Line 149"/>
            <p:cNvSpPr>
              <a:spLocks noChangeShapeType="1"/>
            </p:cNvSpPr>
            <p:nvPr/>
          </p:nvSpPr>
          <p:spPr bwMode="auto">
            <a:xfrm>
              <a:off x="3025478" y="1109017"/>
              <a:ext cx="1109662" cy="118110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Line 150"/>
            <p:cNvSpPr>
              <a:spLocks noChangeShapeType="1"/>
            </p:cNvSpPr>
            <p:nvPr/>
          </p:nvSpPr>
          <p:spPr bwMode="auto">
            <a:xfrm>
              <a:off x="3165178" y="989955"/>
              <a:ext cx="969962" cy="1252537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Oval 151"/>
            <p:cNvSpPr>
              <a:spLocks noChangeArrowheads="1"/>
            </p:cNvSpPr>
            <p:nvPr/>
          </p:nvSpPr>
          <p:spPr bwMode="auto">
            <a:xfrm>
              <a:off x="4227217" y="2102792"/>
              <a:ext cx="93663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8" name="Line 152"/>
            <p:cNvSpPr>
              <a:spLocks noChangeShapeType="1"/>
            </p:cNvSpPr>
            <p:nvPr/>
          </p:nvSpPr>
          <p:spPr bwMode="auto">
            <a:xfrm flipH="1">
              <a:off x="2795290" y="1128068"/>
              <a:ext cx="185738" cy="2786063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Oval 153"/>
            <p:cNvSpPr>
              <a:spLocks noChangeArrowheads="1"/>
            </p:cNvSpPr>
            <p:nvPr/>
          </p:nvSpPr>
          <p:spPr bwMode="auto">
            <a:xfrm>
              <a:off x="2728617" y="3866504"/>
              <a:ext cx="93663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0" name="Text Box 154"/>
            <p:cNvSpPr txBox="1">
              <a:spLocks noChangeArrowheads="1"/>
            </p:cNvSpPr>
            <p:nvPr/>
          </p:nvSpPr>
          <p:spPr bwMode="auto">
            <a:xfrm>
              <a:off x="2195217" y="40631"/>
              <a:ext cx="10903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chemeClr val="bg1"/>
                  </a:solidFill>
                </a:rPr>
                <a:t>Community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51" name="Line 155"/>
            <p:cNvSpPr>
              <a:spLocks noChangeShapeType="1"/>
            </p:cNvSpPr>
            <p:nvPr/>
          </p:nvSpPr>
          <p:spPr bwMode="auto">
            <a:xfrm flipH="1">
              <a:off x="2934990" y="2802880"/>
              <a:ext cx="1568450" cy="125095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Line 156"/>
            <p:cNvSpPr>
              <a:spLocks noChangeShapeType="1"/>
            </p:cNvSpPr>
            <p:nvPr/>
          </p:nvSpPr>
          <p:spPr bwMode="auto">
            <a:xfrm flipH="1">
              <a:off x="3074690" y="2799704"/>
              <a:ext cx="1428750" cy="1439863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Oval 157"/>
            <p:cNvSpPr>
              <a:spLocks noChangeArrowheads="1"/>
            </p:cNvSpPr>
            <p:nvPr/>
          </p:nvSpPr>
          <p:spPr bwMode="auto">
            <a:xfrm>
              <a:off x="4478042" y="2753668"/>
              <a:ext cx="92075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4" name="Oval 158"/>
            <p:cNvSpPr>
              <a:spLocks noChangeArrowheads="1"/>
            </p:cNvSpPr>
            <p:nvPr/>
          </p:nvSpPr>
          <p:spPr bwMode="auto">
            <a:xfrm>
              <a:off x="1712616" y="2644130"/>
              <a:ext cx="93663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5" name="Oval 159"/>
            <p:cNvSpPr>
              <a:spLocks noChangeArrowheads="1"/>
            </p:cNvSpPr>
            <p:nvPr/>
          </p:nvSpPr>
          <p:spPr bwMode="auto">
            <a:xfrm>
              <a:off x="1323680" y="2132955"/>
              <a:ext cx="92075" cy="936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6" name="Line 160"/>
            <p:cNvSpPr>
              <a:spLocks noChangeShapeType="1"/>
            </p:cNvSpPr>
            <p:nvPr/>
          </p:nvSpPr>
          <p:spPr bwMode="auto">
            <a:xfrm flipH="1">
              <a:off x="1504653" y="989954"/>
              <a:ext cx="828675" cy="134620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Oval 161"/>
            <p:cNvSpPr>
              <a:spLocks noChangeArrowheads="1"/>
            </p:cNvSpPr>
            <p:nvPr/>
          </p:nvSpPr>
          <p:spPr bwMode="auto">
            <a:xfrm>
              <a:off x="1463380" y="2272655"/>
              <a:ext cx="92075" cy="936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8" name="Oval 162"/>
            <p:cNvSpPr>
              <a:spLocks noChangeArrowheads="1"/>
            </p:cNvSpPr>
            <p:nvPr/>
          </p:nvSpPr>
          <p:spPr bwMode="auto">
            <a:xfrm>
              <a:off x="3831928" y="2613968"/>
              <a:ext cx="93662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9" name="Oval 163"/>
            <p:cNvSpPr>
              <a:spLocks noChangeArrowheads="1"/>
            </p:cNvSpPr>
            <p:nvPr/>
          </p:nvSpPr>
          <p:spPr bwMode="auto">
            <a:xfrm>
              <a:off x="2957215" y="1035992"/>
              <a:ext cx="90488" cy="936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0" name="Oval 164"/>
            <p:cNvSpPr>
              <a:spLocks noChangeArrowheads="1"/>
            </p:cNvSpPr>
            <p:nvPr/>
          </p:nvSpPr>
          <p:spPr bwMode="auto">
            <a:xfrm>
              <a:off x="1068092" y="2782242"/>
              <a:ext cx="92075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1" name="Oval 165"/>
            <p:cNvSpPr>
              <a:spLocks noChangeArrowheads="1"/>
            </p:cNvSpPr>
            <p:nvPr/>
          </p:nvSpPr>
          <p:spPr bwMode="auto">
            <a:xfrm>
              <a:off x="1572917" y="2782242"/>
              <a:ext cx="93663" cy="920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2" name="Oval 166"/>
            <p:cNvSpPr>
              <a:spLocks noChangeArrowheads="1"/>
            </p:cNvSpPr>
            <p:nvPr/>
          </p:nvSpPr>
          <p:spPr bwMode="auto">
            <a:xfrm>
              <a:off x="3971630" y="2753668"/>
              <a:ext cx="92075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3" name="Oval 167"/>
            <p:cNvSpPr>
              <a:spLocks noChangeArrowheads="1"/>
            </p:cNvSpPr>
            <p:nvPr/>
          </p:nvSpPr>
          <p:spPr bwMode="auto">
            <a:xfrm>
              <a:off x="2868317" y="4006204"/>
              <a:ext cx="93663" cy="9366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4" name="Oval 168"/>
            <p:cNvSpPr>
              <a:spLocks noChangeArrowheads="1"/>
            </p:cNvSpPr>
            <p:nvPr/>
          </p:nvSpPr>
          <p:spPr bwMode="auto">
            <a:xfrm>
              <a:off x="4090692" y="2242492"/>
              <a:ext cx="92075" cy="936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65" name="Picture 171" descr="Cover illustration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66" t="56743"/>
            <a:stretch>
              <a:fillRect/>
            </a:stretch>
          </p:blipFill>
          <p:spPr bwMode="auto">
            <a:xfrm>
              <a:off x="179512" y="-30809"/>
              <a:ext cx="1511300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6" name="ZoneTexte 163"/>
          <p:cNvSpPr txBox="1">
            <a:spLocks noChangeArrowheads="1"/>
          </p:cNvSpPr>
          <p:nvPr/>
        </p:nvSpPr>
        <p:spPr bwMode="auto">
          <a:xfrm>
            <a:off x="3113952" y="136247"/>
            <a:ext cx="2769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dirty="0" smtClean="0">
                <a:solidFill>
                  <a:srgbClr val="FFFF00"/>
                </a:solidFill>
              </a:rPr>
              <a:t>A </a:t>
            </a:r>
            <a:r>
              <a:rPr lang="fr-FR" sz="2400" dirty="0" err="1" smtClean="0">
                <a:solidFill>
                  <a:srgbClr val="FFFF00"/>
                </a:solidFill>
              </a:rPr>
              <a:t>dynamic</a:t>
            </a:r>
            <a:r>
              <a:rPr lang="fr-FR" sz="2400" dirty="0" smtClean="0">
                <a:solidFill>
                  <a:srgbClr val="FFFF00"/>
                </a:solidFill>
              </a:rPr>
              <a:t> network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67" name="ZoneTexte 166"/>
          <p:cNvSpPr txBox="1"/>
          <p:nvPr/>
        </p:nvSpPr>
        <p:spPr>
          <a:xfrm>
            <a:off x="4932040" y="597912"/>
            <a:ext cx="374441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FFFF00"/>
                </a:solidFill>
              </a:rPr>
              <a:t>Genetic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relatedness</a:t>
            </a:r>
            <a:r>
              <a:rPr lang="fr-FR" sz="1600" dirty="0" smtClean="0">
                <a:solidFill>
                  <a:srgbClr val="FFFF00"/>
                </a:solidFill>
              </a:rPr>
              <a:t>: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 err="1" smtClean="0">
                <a:solidFill>
                  <a:schemeClr val="bg1"/>
                </a:solidFill>
              </a:rPr>
              <a:t>Low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mean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relatedness</a:t>
            </a:r>
            <a:r>
              <a:rPr lang="fr-FR" sz="1600" dirty="0" smtClean="0">
                <a:solidFill>
                  <a:schemeClr val="bg1"/>
                </a:solidFill>
              </a:rPr>
              <a:t> (R=0.06) but:</a:t>
            </a:r>
          </a:p>
          <a:p>
            <a:endParaRPr lang="fr-FR" sz="1600" dirty="0" smtClean="0">
              <a:solidFill>
                <a:schemeClr val="bg1"/>
              </a:solidFill>
            </a:endParaRPr>
          </a:p>
          <a:p>
            <a:r>
              <a:rPr lang="fr-FR" sz="1600" dirty="0">
                <a:solidFill>
                  <a:schemeClr val="bg1"/>
                </a:solidFill>
              </a:rPr>
              <a:t>Intra </a:t>
            </a:r>
            <a:r>
              <a:rPr lang="fr-FR" sz="1600" dirty="0" err="1">
                <a:solidFill>
                  <a:schemeClr val="bg1"/>
                </a:solidFill>
              </a:rPr>
              <a:t>community</a:t>
            </a:r>
            <a:r>
              <a:rPr lang="fr-FR" sz="1600" dirty="0">
                <a:solidFill>
                  <a:schemeClr val="bg1"/>
                </a:solidFill>
              </a:rPr>
              <a:t> vs. Inter </a:t>
            </a:r>
            <a:r>
              <a:rPr lang="fr-FR" sz="1600" dirty="0" err="1">
                <a:solidFill>
                  <a:schemeClr val="bg1"/>
                </a:solidFill>
              </a:rPr>
              <a:t>community</a:t>
            </a:r>
            <a:endParaRPr lang="fr-FR" sz="1600" dirty="0">
              <a:solidFill>
                <a:schemeClr val="bg1"/>
              </a:solidFill>
            </a:endParaRPr>
          </a:p>
          <a:p>
            <a:endParaRPr lang="fr-FR" sz="1600" dirty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Global (*)</a:t>
            </a:r>
          </a:p>
          <a:p>
            <a:pPr algn="ctr"/>
            <a:r>
              <a:rPr lang="fr-FR" sz="1600" dirty="0" smtClean="0">
                <a:solidFill>
                  <a:srgbClr val="FFFF00"/>
                </a:solidFill>
              </a:rPr>
              <a:t>R Intra &gt; R Inter</a:t>
            </a:r>
          </a:p>
          <a:p>
            <a:pPr algn="ctr"/>
            <a:endParaRPr lang="fr-FR" sz="1600" dirty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Male-Male (**)</a:t>
            </a:r>
          </a:p>
          <a:p>
            <a:pPr algn="ctr"/>
            <a:r>
              <a:rPr lang="fr-FR" sz="1600" dirty="0">
                <a:solidFill>
                  <a:srgbClr val="FFFF00"/>
                </a:solidFill>
              </a:rPr>
              <a:t>R Intra &gt; R Inter</a:t>
            </a:r>
          </a:p>
          <a:p>
            <a:pPr algn="ctr"/>
            <a:endParaRPr lang="fr-FR" sz="1600" dirty="0" smtClean="0">
              <a:solidFill>
                <a:schemeClr val="bg1"/>
              </a:solidFill>
            </a:endParaRPr>
          </a:p>
          <a:p>
            <a:pPr algn="ctr"/>
            <a:r>
              <a:rPr lang="fr-FR" sz="1600" dirty="0" err="1" smtClean="0">
                <a:solidFill>
                  <a:schemeClr val="bg1"/>
                </a:solidFill>
              </a:rPr>
              <a:t>Female-Female</a:t>
            </a:r>
            <a:endParaRPr lang="fr-FR" sz="1600" dirty="0" smtClean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R Intra ~ R Inter</a:t>
            </a:r>
          </a:p>
          <a:p>
            <a:pPr algn="ctr"/>
            <a:endParaRPr lang="fr-FR" sz="1600" dirty="0" smtClean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Male-</a:t>
            </a:r>
            <a:r>
              <a:rPr lang="fr-FR" sz="1600" dirty="0" err="1" smtClean="0">
                <a:solidFill>
                  <a:schemeClr val="bg1"/>
                </a:solidFill>
              </a:rPr>
              <a:t>Female</a:t>
            </a:r>
            <a:endParaRPr lang="fr-FR" sz="1600" dirty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R Intra ~ R Inter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68" name="ZoneTexte 163"/>
          <p:cNvSpPr txBox="1">
            <a:spLocks noChangeArrowheads="1"/>
          </p:cNvSpPr>
          <p:nvPr/>
        </p:nvSpPr>
        <p:spPr bwMode="auto">
          <a:xfrm>
            <a:off x="3511042" y="3782622"/>
            <a:ext cx="25506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 smtClean="0">
                <a:solidFill>
                  <a:srgbClr val="FFFF00"/>
                </a:solidFill>
              </a:rPr>
              <a:t>Non </a:t>
            </a:r>
            <a:r>
              <a:rPr lang="fr-FR" sz="2000" b="1" dirty="0" err="1" smtClean="0">
                <a:solidFill>
                  <a:srgbClr val="FFFF00"/>
                </a:solidFill>
              </a:rPr>
              <a:t>mating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season</a:t>
            </a:r>
            <a:endParaRPr lang="fr-FR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3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165"/>
          <p:cNvSpPr>
            <a:spLocks/>
          </p:cNvSpPr>
          <p:nvPr/>
        </p:nvSpPr>
        <p:spPr bwMode="auto">
          <a:xfrm rot="11869551" flipH="1" flipV="1">
            <a:off x="3489244" y="3659106"/>
            <a:ext cx="788884" cy="798400"/>
          </a:xfrm>
          <a:custGeom>
            <a:avLst/>
            <a:gdLst>
              <a:gd name="T0" fmla="*/ 0 w 20407"/>
              <a:gd name="T1" fmla="*/ 0 h 21600"/>
              <a:gd name="T2" fmla="*/ 2147483647 w 20407"/>
              <a:gd name="T3" fmla="*/ 2147483647 h 21600"/>
              <a:gd name="T4" fmla="*/ 0 w 20407"/>
              <a:gd name="T5" fmla="*/ 2147483647 h 21600"/>
              <a:gd name="T6" fmla="*/ 0 60000 65536"/>
              <a:gd name="T7" fmla="*/ 0 60000 65536"/>
              <a:gd name="T8" fmla="*/ 0 60000 65536"/>
              <a:gd name="T9" fmla="*/ 0 w 20407"/>
              <a:gd name="T10" fmla="*/ 0 h 21600"/>
              <a:gd name="T11" fmla="*/ 20407 w 2040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1600" fill="none" extrusionOk="0">
                <a:moveTo>
                  <a:pt x="-1" y="0"/>
                </a:moveTo>
                <a:cubicBezTo>
                  <a:pt x="9201" y="0"/>
                  <a:pt x="17392" y="5828"/>
                  <a:pt x="20407" y="14521"/>
                </a:cubicBezTo>
              </a:path>
              <a:path w="20407" h="21600" stroke="0" extrusionOk="0">
                <a:moveTo>
                  <a:pt x="-1" y="0"/>
                </a:moveTo>
                <a:cubicBezTo>
                  <a:pt x="9201" y="0"/>
                  <a:pt x="17392" y="5828"/>
                  <a:pt x="20407" y="1452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969696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Arc 166"/>
          <p:cNvSpPr>
            <a:spLocks/>
          </p:cNvSpPr>
          <p:nvPr/>
        </p:nvSpPr>
        <p:spPr bwMode="auto">
          <a:xfrm rot="9642931" flipH="1">
            <a:off x="2943004" y="3290433"/>
            <a:ext cx="992429" cy="769047"/>
          </a:xfrm>
          <a:custGeom>
            <a:avLst/>
            <a:gdLst>
              <a:gd name="T0" fmla="*/ 2147483647 w 21427"/>
              <a:gd name="T1" fmla="*/ 0 h 21578"/>
              <a:gd name="T2" fmla="*/ 2147483647 w 21427"/>
              <a:gd name="T3" fmla="*/ 2147483647 h 21578"/>
              <a:gd name="T4" fmla="*/ 0 w 21427"/>
              <a:gd name="T5" fmla="*/ 2147483647 h 21578"/>
              <a:gd name="T6" fmla="*/ 0 60000 65536"/>
              <a:gd name="T7" fmla="*/ 0 60000 65536"/>
              <a:gd name="T8" fmla="*/ 0 60000 65536"/>
              <a:gd name="T9" fmla="*/ 0 w 21427"/>
              <a:gd name="T10" fmla="*/ 0 h 21578"/>
              <a:gd name="T11" fmla="*/ 21427 w 21427"/>
              <a:gd name="T12" fmla="*/ 21578 h 215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27" h="21578" fill="none" extrusionOk="0">
                <a:moveTo>
                  <a:pt x="978" y="0"/>
                </a:moveTo>
                <a:cubicBezTo>
                  <a:pt x="11469" y="476"/>
                  <a:pt x="20098" y="8428"/>
                  <a:pt x="21426" y="18846"/>
                </a:cubicBezTo>
              </a:path>
              <a:path w="21427" h="21578" stroke="0" extrusionOk="0">
                <a:moveTo>
                  <a:pt x="978" y="0"/>
                </a:moveTo>
                <a:cubicBezTo>
                  <a:pt x="11469" y="476"/>
                  <a:pt x="20098" y="8428"/>
                  <a:pt x="21426" y="18846"/>
                </a:cubicBezTo>
                <a:lnTo>
                  <a:pt x="0" y="21578"/>
                </a:lnTo>
                <a:lnTo>
                  <a:pt x="978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Arc 167"/>
          <p:cNvSpPr>
            <a:spLocks/>
          </p:cNvSpPr>
          <p:nvPr/>
        </p:nvSpPr>
        <p:spPr bwMode="auto">
          <a:xfrm rot="289929" flipH="1">
            <a:off x="1638933" y="1639623"/>
            <a:ext cx="663536" cy="893504"/>
          </a:xfrm>
          <a:custGeom>
            <a:avLst/>
            <a:gdLst>
              <a:gd name="T0" fmla="*/ 0 w 21600"/>
              <a:gd name="T1" fmla="*/ 0 h 30000"/>
              <a:gd name="T2" fmla="*/ 2147483647 w 21600"/>
              <a:gd name="T3" fmla="*/ 2147483647 h 30000"/>
              <a:gd name="T4" fmla="*/ 0 w 21600"/>
              <a:gd name="T5" fmla="*/ 2147483647 h 30000"/>
              <a:gd name="T6" fmla="*/ 0 60000 65536"/>
              <a:gd name="T7" fmla="*/ 0 60000 65536"/>
              <a:gd name="T8" fmla="*/ 0 60000 65536"/>
              <a:gd name="T9" fmla="*/ 0 w 21600"/>
              <a:gd name="T10" fmla="*/ 0 h 30000"/>
              <a:gd name="T11" fmla="*/ 21600 w 21600"/>
              <a:gd name="T12" fmla="*/ 30000 h 30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00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485"/>
                  <a:pt x="21021" y="27341"/>
                  <a:pt x="19899" y="29999"/>
                </a:cubicBezTo>
              </a:path>
              <a:path w="21600" h="300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485"/>
                  <a:pt x="21021" y="27341"/>
                  <a:pt x="19899" y="29999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Arc 168"/>
          <p:cNvSpPr>
            <a:spLocks/>
          </p:cNvSpPr>
          <p:nvPr/>
        </p:nvSpPr>
        <p:spPr bwMode="auto">
          <a:xfrm rot="9642931" flipH="1">
            <a:off x="1801078" y="1852140"/>
            <a:ext cx="984380" cy="909941"/>
          </a:xfrm>
          <a:custGeom>
            <a:avLst/>
            <a:gdLst>
              <a:gd name="T0" fmla="*/ 2147483647 w 21427"/>
              <a:gd name="T1" fmla="*/ 0 h 21460"/>
              <a:gd name="T2" fmla="*/ 2147483647 w 21427"/>
              <a:gd name="T3" fmla="*/ 2147483647 h 21460"/>
              <a:gd name="T4" fmla="*/ 0 w 21427"/>
              <a:gd name="T5" fmla="*/ 2147483647 h 21460"/>
              <a:gd name="T6" fmla="*/ 0 60000 65536"/>
              <a:gd name="T7" fmla="*/ 0 60000 65536"/>
              <a:gd name="T8" fmla="*/ 0 60000 65536"/>
              <a:gd name="T9" fmla="*/ 0 w 21427"/>
              <a:gd name="T10" fmla="*/ 0 h 21460"/>
              <a:gd name="T11" fmla="*/ 21427 w 21427"/>
              <a:gd name="T12" fmla="*/ 21460 h 214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27" h="21460" fill="none" extrusionOk="0">
                <a:moveTo>
                  <a:pt x="2457" y="0"/>
                </a:moveTo>
                <a:cubicBezTo>
                  <a:pt x="12338" y="1131"/>
                  <a:pt x="20168" y="8863"/>
                  <a:pt x="21426" y="18728"/>
                </a:cubicBezTo>
              </a:path>
              <a:path w="21427" h="21460" stroke="0" extrusionOk="0">
                <a:moveTo>
                  <a:pt x="2457" y="0"/>
                </a:moveTo>
                <a:cubicBezTo>
                  <a:pt x="12338" y="1131"/>
                  <a:pt x="20168" y="8863"/>
                  <a:pt x="21426" y="18728"/>
                </a:cubicBezTo>
                <a:lnTo>
                  <a:pt x="0" y="21460"/>
                </a:lnTo>
                <a:lnTo>
                  <a:pt x="2457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Arc 169"/>
          <p:cNvSpPr>
            <a:spLocks/>
          </p:cNvSpPr>
          <p:nvPr/>
        </p:nvSpPr>
        <p:spPr bwMode="auto">
          <a:xfrm rot="10599207" flipV="1">
            <a:off x="2838356" y="3076744"/>
            <a:ext cx="870532" cy="843016"/>
          </a:xfrm>
          <a:custGeom>
            <a:avLst/>
            <a:gdLst>
              <a:gd name="T0" fmla="*/ 2147483647 w 21427"/>
              <a:gd name="T1" fmla="*/ 0 h 21011"/>
              <a:gd name="T2" fmla="*/ 2147483647 w 21427"/>
              <a:gd name="T3" fmla="*/ 2147483647 h 21011"/>
              <a:gd name="T4" fmla="*/ 0 w 21427"/>
              <a:gd name="T5" fmla="*/ 2147483647 h 21011"/>
              <a:gd name="T6" fmla="*/ 0 60000 65536"/>
              <a:gd name="T7" fmla="*/ 0 60000 65536"/>
              <a:gd name="T8" fmla="*/ 0 60000 65536"/>
              <a:gd name="T9" fmla="*/ 0 w 21427"/>
              <a:gd name="T10" fmla="*/ 0 h 21011"/>
              <a:gd name="T11" fmla="*/ 21427 w 21427"/>
              <a:gd name="T12" fmla="*/ 21011 h 210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27" h="21011" fill="none" extrusionOk="0">
                <a:moveTo>
                  <a:pt x="5010" y="0"/>
                </a:moveTo>
                <a:cubicBezTo>
                  <a:pt x="13752" y="2085"/>
                  <a:pt x="20289" y="9364"/>
                  <a:pt x="21426" y="18279"/>
                </a:cubicBezTo>
              </a:path>
              <a:path w="21427" h="21011" stroke="0" extrusionOk="0">
                <a:moveTo>
                  <a:pt x="5010" y="0"/>
                </a:moveTo>
                <a:cubicBezTo>
                  <a:pt x="13752" y="2085"/>
                  <a:pt x="20289" y="9364"/>
                  <a:pt x="21426" y="18279"/>
                </a:cubicBezTo>
                <a:lnTo>
                  <a:pt x="0" y="21011"/>
                </a:lnTo>
                <a:lnTo>
                  <a:pt x="5010" y="0"/>
                </a:lnTo>
                <a:close/>
              </a:path>
            </a:pathLst>
          </a:cu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Arc 170"/>
          <p:cNvSpPr>
            <a:spLocks/>
          </p:cNvSpPr>
          <p:nvPr/>
        </p:nvSpPr>
        <p:spPr bwMode="auto">
          <a:xfrm rot="12683606">
            <a:off x="2681961" y="1958985"/>
            <a:ext cx="1064878" cy="641068"/>
          </a:xfrm>
          <a:custGeom>
            <a:avLst/>
            <a:gdLst>
              <a:gd name="T0" fmla="*/ 0 w 23165"/>
              <a:gd name="T1" fmla="*/ 2147483647 h 21600"/>
              <a:gd name="T2" fmla="*/ 2147483647 w 23165"/>
              <a:gd name="T3" fmla="*/ 2147483647 h 21600"/>
              <a:gd name="T4" fmla="*/ 2147483647 w 23165"/>
              <a:gd name="T5" fmla="*/ 2147483647 h 21600"/>
              <a:gd name="T6" fmla="*/ 0 60000 65536"/>
              <a:gd name="T7" fmla="*/ 0 60000 65536"/>
              <a:gd name="T8" fmla="*/ 0 60000 65536"/>
              <a:gd name="T9" fmla="*/ 0 w 23165"/>
              <a:gd name="T10" fmla="*/ 0 h 21600"/>
              <a:gd name="T11" fmla="*/ 23165 w 2316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165" h="21600" fill="none" extrusionOk="0">
                <a:moveTo>
                  <a:pt x="0" y="70"/>
                </a:moveTo>
                <a:cubicBezTo>
                  <a:pt x="578" y="23"/>
                  <a:pt x="1157" y="-1"/>
                  <a:pt x="1738" y="0"/>
                </a:cubicBezTo>
                <a:cubicBezTo>
                  <a:pt x="12611" y="0"/>
                  <a:pt x="21789" y="8082"/>
                  <a:pt x="23164" y="18868"/>
                </a:cubicBezTo>
              </a:path>
              <a:path w="23165" h="21600" stroke="0" extrusionOk="0">
                <a:moveTo>
                  <a:pt x="0" y="70"/>
                </a:moveTo>
                <a:cubicBezTo>
                  <a:pt x="578" y="23"/>
                  <a:pt x="1157" y="-1"/>
                  <a:pt x="1738" y="0"/>
                </a:cubicBezTo>
                <a:cubicBezTo>
                  <a:pt x="12611" y="0"/>
                  <a:pt x="21789" y="8082"/>
                  <a:pt x="23164" y="18868"/>
                </a:cubicBezTo>
                <a:lnTo>
                  <a:pt x="1738" y="21600"/>
                </a:lnTo>
                <a:lnTo>
                  <a:pt x="0" y="70"/>
                </a:lnTo>
                <a:close/>
              </a:path>
            </a:pathLst>
          </a:custGeom>
          <a:noFill/>
          <a:ln w="38100">
            <a:solidFill>
              <a:srgbClr val="FFCC00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Line 171"/>
          <p:cNvSpPr>
            <a:spLocks noChangeShapeType="1"/>
          </p:cNvSpPr>
          <p:nvPr/>
        </p:nvSpPr>
        <p:spPr bwMode="auto">
          <a:xfrm>
            <a:off x="4443724" y="1192285"/>
            <a:ext cx="14029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Line 172"/>
          <p:cNvSpPr>
            <a:spLocks noChangeShapeType="1"/>
          </p:cNvSpPr>
          <p:nvPr/>
        </p:nvSpPr>
        <p:spPr bwMode="auto">
          <a:xfrm flipV="1">
            <a:off x="4513873" y="1126535"/>
            <a:ext cx="1150" cy="1326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Line 173"/>
          <p:cNvSpPr>
            <a:spLocks noChangeShapeType="1"/>
          </p:cNvSpPr>
          <p:nvPr/>
        </p:nvSpPr>
        <p:spPr bwMode="auto">
          <a:xfrm flipH="1" flipV="1">
            <a:off x="4527673" y="1100705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Line 174"/>
          <p:cNvSpPr>
            <a:spLocks noChangeShapeType="1"/>
          </p:cNvSpPr>
          <p:nvPr/>
        </p:nvSpPr>
        <p:spPr bwMode="auto">
          <a:xfrm flipH="1" flipV="1">
            <a:off x="4425323" y="1209896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Line 175"/>
          <p:cNvSpPr>
            <a:spLocks noChangeShapeType="1"/>
          </p:cNvSpPr>
          <p:nvPr/>
        </p:nvSpPr>
        <p:spPr bwMode="auto">
          <a:xfrm flipV="1">
            <a:off x="4513872" y="1209897"/>
            <a:ext cx="8624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Line 176"/>
          <p:cNvSpPr>
            <a:spLocks noChangeShapeType="1"/>
          </p:cNvSpPr>
          <p:nvPr/>
        </p:nvSpPr>
        <p:spPr bwMode="auto">
          <a:xfrm flipV="1">
            <a:off x="4427625" y="1092485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Oval 177"/>
          <p:cNvSpPr>
            <a:spLocks noChangeArrowheads="1"/>
          </p:cNvSpPr>
          <p:nvPr/>
        </p:nvSpPr>
        <p:spPr bwMode="auto">
          <a:xfrm>
            <a:off x="4478222" y="1259210"/>
            <a:ext cx="70149" cy="6692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Oval 178"/>
          <p:cNvSpPr>
            <a:spLocks noChangeArrowheads="1"/>
          </p:cNvSpPr>
          <p:nvPr/>
        </p:nvSpPr>
        <p:spPr bwMode="auto">
          <a:xfrm>
            <a:off x="4584020" y="1159410"/>
            <a:ext cx="68999" cy="66924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Oval 179"/>
          <p:cNvSpPr>
            <a:spLocks noChangeArrowheads="1"/>
          </p:cNvSpPr>
          <p:nvPr/>
        </p:nvSpPr>
        <p:spPr bwMode="auto">
          <a:xfrm>
            <a:off x="4373576" y="1159410"/>
            <a:ext cx="70148" cy="66924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Oval 180"/>
          <p:cNvSpPr>
            <a:spLocks noChangeArrowheads="1"/>
          </p:cNvSpPr>
          <p:nvPr/>
        </p:nvSpPr>
        <p:spPr bwMode="auto">
          <a:xfrm>
            <a:off x="4480522" y="1059609"/>
            <a:ext cx="68999" cy="6692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Oval 181"/>
          <p:cNvSpPr>
            <a:spLocks noChangeArrowheads="1"/>
          </p:cNvSpPr>
          <p:nvPr/>
        </p:nvSpPr>
        <p:spPr bwMode="auto">
          <a:xfrm>
            <a:off x="4582872" y="1359011"/>
            <a:ext cx="70148" cy="66924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Oval 182"/>
          <p:cNvSpPr>
            <a:spLocks noChangeArrowheads="1"/>
          </p:cNvSpPr>
          <p:nvPr/>
        </p:nvSpPr>
        <p:spPr bwMode="auto">
          <a:xfrm>
            <a:off x="4687518" y="1458809"/>
            <a:ext cx="70149" cy="6692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Oval 183"/>
          <p:cNvSpPr>
            <a:spLocks noChangeArrowheads="1"/>
          </p:cNvSpPr>
          <p:nvPr/>
        </p:nvSpPr>
        <p:spPr bwMode="auto">
          <a:xfrm>
            <a:off x="4409224" y="1425934"/>
            <a:ext cx="70149" cy="6692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Oval 184"/>
          <p:cNvSpPr>
            <a:spLocks noChangeArrowheads="1"/>
          </p:cNvSpPr>
          <p:nvPr/>
        </p:nvSpPr>
        <p:spPr bwMode="auto">
          <a:xfrm>
            <a:off x="4512721" y="1525735"/>
            <a:ext cx="70149" cy="66924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Arc 185"/>
          <p:cNvSpPr>
            <a:spLocks/>
          </p:cNvSpPr>
          <p:nvPr/>
        </p:nvSpPr>
        <p:spPr bwMode="auto">
          <a:xfrm rot="11847151" flipV="1">
            <a:off x="3712339" y="1293260"/>
            <a:ext cx="523240" cy="711515"/>
          </a:xfrm>
          <a:custGeom>
            <a:avLst/>
            <a:gdLst>
              <a:gd name="T0" fmla="*/ 0 w 21427"/>
              <a:gd name="T1" fmla="*/ 0 h 21600"/>
              <a:gd name="T2" fmla="*/ 2147483647 w 21427"/>
              <a:gd name="T3" fmla="*/ 2147483647 h 21600"/>
              <a:gd name="T4" fmla="*/ 0 w 21427"/>
              <a:gd name="T5" fmla="*/ 2147483647 h 21600"/>
              <a:gd name="T6" fmla="*/ 0 60000 65536"/>
              <a:gd name="T7" fmla="*/ 0 60000 65536"/>
              <a:gd name="T8" fmla="*/ 0 60000 65536"/>
              <a:gd name="T9" fmla="*/ 0 w 21427"/>
              <a:gd name="T10" fmla="*/ 0 h 21600"/>
              <a:gd name="T11" fmla="*/ 21427 w 2142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27" h="21600" fill="none" extrusionOk="0">
                <a:moveTo>
                  <a:pt x="-1" y="0"/>
                </a:moveTo>
                <a:cubicBezTo>
                  <a:pt x="10873" y="0"/>
                  <a:pt x="20051" y="8082"/>
                  <a:pt x="21426" y="18868"/>
                </a:cubicBezTo>
              </a:path>
              <a:path w="21427" h="21600" stroke="0" extrusionOk="0">
                <a:moveTo>
                  <a:pt x="-1" y="0"/>
                </a:moveTo>
                <a:cubicBezTo>
                  <a:pt x="10873" y="0"/>
                  <a:pt x="20051" y="8082"/>
                  <a:pt x="21426" y="1886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969696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Arc 186"/>
          <p:cNvSpPr>
            <a:spLocks/>
          </p:cNvSpPr>
          <p:nvPr/>
        </p:nvSpPr>
        <p:spPr bwMode="auto">
          <a:xfrm rot="17628307" flipH="1">
            <a:off x="1606877" y="3114214"/>
            <a:ext cx="601148" cy="1164926"/>
          </a:xfrm>
          <a:custGeom>
            <a:avLst/>
            <a:gdLst>
              <a:gd name="T0" fmla="*/ 0 w 21600"/>
              <a:gd name="T1" fmla="*/ 0 h 32846"/>
              <a:gd name="T2" fmla="*/ 2147483647 w 21600"/>
              <a:gd name="T3" fmla="*/ 2147483647 h 32846"/>
              <a:gd name="T4" fmla="*/ 0 w 21600"/>
              <a:gd name="T5" fmla="*/ 2147483647 h 32846"/>
              <a:gd name="T6" fmla="*/ 0 60000 65536"/>
              <a:gd name="T7" fmla="*/ 0 60000 65536"/>
              <a:gd name="T8" fmla="*/ 0 60000 65536"/>
              <a:gd name="T9" fmla="*/ 0 w 21600"/>
              <a:gd name="T10" fmla="*/ 0 h 32846"/>
              <a:gd name="T11" fmla="*/ 21600 w 21600"/>
              <a:gd name="T12" fmla="*/ 32846 h 328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2846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567"/>
                  <a:pt x="20507" y="29458"/>
                  <a:pt x="18441" y="32845"/>
                </a:cubicBezTo>
              </a:path>
              <a:path w="21600" h="32846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567"/>
                  <a:pt x="20507" y="29458"/>
                  <a:pt x="18441" y="3284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" name="Line 187"/>
          <p:cNvSpPr>
            <a:spLocks noChangeShapeType="1"/>
          </p:cNvSpPr>
          <p:nvPr/>
        </p:nvSpPr>
        <p:spPr bwMode="auto">
          <a:xfrm>
            <a:off x="4125181" y="4492728"/>
            <a:ext cx="14029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Line 188"/>
          <p:cNvSpPr>
            <a:spLocks noChangeShapeType="1"/>
          </p:cNvSpPr>
          <p:nvPr/>
        </p:nvSpPr>
        <p:spPr bwMode="auto">
          <a:xfrm flipV="1">
            <a:off x="4195328" y="4426979"/>
            <a:ext cx="1150" cy="132676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8" name="Line 189"/>
          <p:cNvSpPr>
            <a:spLocks noChangeShapeType="1"/>
          </p:cNvSpPr>
          <p:nvPr/>
        </p:nvSpPr>
        <p:spPr bwMode="auto">
          <a:xfrm flipH="1" flipV="1">
            <a:off x="4209128" y="4402323"/>
            <a:ext cx="7014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Line 190"/>
          <p:cNvSpPr>
            <a:spLocks noChangeShapeType="1"/>
          </p:cNvSpPr>
          <p:nvPr/>
        </p:nvSpPr>
        <p:spPr bwMode="auto">
          <a:xfrm flipH="1" flipV="1">
            <a:off x="4106782" y="4510341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Line 191"/>
          <p:cNvSpPr>
            <a:spLocks noChangeShapeType="1"/>
          </p:cNvSpPr>
          <p:nvPr/>
        </p:nvSpPr>
        <p:spPr bwMode="auto">
          <a:xfrm flipV="1">
            <a:off x="4195329" y="4510341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Line 192"/>
          <p:cNvSpPr>
            <a:spLocks noChangeShapeType="1"/>
          </p:cNvSpPr>
          <p:nvPr/>
        </p:nvSpPr>
        <p:spPr bwMode="auto">
          <a:xfrm flipV="1">
            <a:off x="4109080" y="4392929"/>
            <a:ext cx="8624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" name="Oval 193"/>
          <p:cNvSpPr>
            <a:spLocks noChangeArrowheads="1"/>
          </p:cNvSpPr>
          <p:nvPr/>
        </p:nvSpPr>
        <p:spPr bwMode="auto">
          <a:xfrm>
            <a:off x="4159680" y="4559654"/>
            <a:ext cx="70148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3" name="Oval 194"/>
          <p:cNvSpPr>
            <a:spLocks noChangeArrowheads="1"/>
          </p:cNvSpPr>
          <p:nvPr/>
        </p:nvSpPr>
        <p:spPr bwMode="auto">
          <a:xfrm>
            <a:off x="4265477" y="4459853"/>
            <a:ext cx="68999" cy="66925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4" name="Oval 195"/>
          <p:cNvSpPr>
            <a:spLocks noChangeArrowheads="1"/>
          </p:cNvSpPr>
          <p:nvPr/>
        </p:nvSpPr>
        <p:spPr bwMode="auto">
          <a:xfrm>
            <a:off x="4055031" y="4459853"/>
            <a:ext cx="70149" cy="66925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" name="Oval 196"/>
          <p:cNvSpPr>
            <a:spLocks noChangeArrowheads="1"/>
          </p:cNvSpPr>
          <p:nvPr/>
        </p:nvSpPr>
        <p:spPr bwMode="auto">
          <a:xfrm>
            <a:off x="4160829" y="4360054"/>
            <a:ext cx="70149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" name="Oval 197"/>
          <p:cNvSpPr>
            <a:spLocks noChangeArrowheads="1"/>
          </p:cNvSpPr>
          <p:nvPr/>
        </p:nvSpPr>
        <p:spPr bwMode="auto">
          <a:xfrm>
            <a:off x="4264327" y="4660628"/>
            <a:ext cx="70149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" name="Oval 198"/>
          <p:cNvSpPr>
            <a:spLocks noChangeArrowheads="1"/>
          </p:cNvSpPr>
          <p:nvPr/>
        </p:nvSpPr>
        <p:spPr bwMode="auto">
          <a:xfrm>
            <a:off x="4368976" y="4760427"/>
            <a:ext cx="70148" cy="66925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" name="Oval 199"/>
          <p:cNvSpPr>
            <a:spLocks noChangeArrowheads="1"/>
          </p:cNvSpPr>
          <p:nvPr/>
        </p:nvSpPr>
        <p:spPr bwMode="auto">
          <a:xfrm>
            <a:off x="4089530" y="4727552"/>
            <a:ext cx="70149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" name="Oval 200"/>
          <p:cNvSpPr>
            <a:spLocks noChangeArrowheads="1"/>
          </p:cNvSpPr>
          <p:nvPr/>
        </p:nvSpPr>
        <p:spPr bwMode="auto">
          <a:xfrm>
            <a:off x="4194178" y="4827354"/>
            <a:ext cx="70148" cy="669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" name="Text Box 201"/>
          <p:cNvSpPr txBox="1">
            <a:spLocks noChangeArrowheads="1"/>
          </p:cNvSpPr>
          <p:nvPr/>
        </p:nvSpPr>
        <p:spPr bwMode="auto">
          <a:xfrm>
            <a:off x="4235724" y="627534"/>
            <a:ext cx="421750" cy="38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dirty="0" smtClean="0">
                <a:solidFill>
                  <a:schemeClr val="bg1"/>
                </a:solidFill>
              </a:rPr>
              <a:t>Input</a:t>
            </a:r>
            <a:endParaRPr lang="en-US" sz="14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400" dirty="0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41" name="Text Box 202"/>
          <p:cNvSpPr txBox="1">
            <a:spLocks noChangeArrowheads="1"/>
          </p:cNvSpPr>
          <p:nvPr/>
        </p:nvSpPr>
        <p:spPr bwMode="auto">
          <a:xfrm>
            <a:off x="4334707" y="3662628"/>
            <a:ext cx="522775" cy="38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dirty="0" smtClean="0">
                <a:solidFill>
                  <a:schemeClr val="bg1"/>
                </a:solidFill>
              </a:rPr>
              <a:t>Output</a:t>
            </a:r>
            <a:endParaRPr lang="en-US" sz="14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400" dirty="0">
                <a:solidFill>
                  <a:schemeClr val="bg1"/>
                </a:solidFill>
              </a:rPr>
              <a:t>26%</a:t>
            </a:r>
          </a:p>
        </p:txBody>
      </p:sp>
      <p:sp>
        <p:nvSpPr>
          <p:cNvPr id="42" name="Oval 203"/>
          <p:cNvSpPr>
            <a:spLocks noChangeArrowheads="1"/>
          </p:cNvSpPr>
          <p:nvPr/>
        </p:nvSpPr>
        <p:spPr bwMode="auto">
          <a:xfrm>
            <a:off x="2071322" y="870577"/>
            <a:ext cx="1392621" cy="1300923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" name="Oval 204"/>
          <p:cNvSpPr>
            <a:spLocks noChangeArrowheads="1"/>
          </p:cNvSpPr>
          <p:nvPr/>
        </p:nvSpPr>
        <p:spPr bwMode="auto">
          <a:xfrm>
            <a:off x="3151150" y="2118664"/>
            <a:ext cx="1393771" cy="1300923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Oval 205"/>
          <p:cNvSpPr>
            <a:spLocks noChangeArrowheads="1"/>
          </p:cNvSpPr>
          <p:nvPr/>
        </p:nvSpPr>
        <p:spPr bwMode="auto">
          <a:xfrm>
            <a:off x="1012194" y="2149190"/>
            <a:ext cx="1393771" cy="1300923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5" name="Oval 206"/>
          <p:cNvSpPr>
            <a:spLocks noChangeArrowheads="1"/>
          </p:cNvSpPr>
          <p:nvPr/>
        </p:nvSpPr>
        <p:spPr bwMode="auto">
          <a:xfrm>
            <a:off x="2071322" y="3396103"/>
            <a:ext cx="1392621" cy="1302097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" name="Line 207"/>
          <p:cNvSpPr>
            <a:spLocks noChangeShapeType="1"/>
          </p:cNvSpPr>
          <p:nvPr/>
        </p:nvSpPr>
        <p:spPr bwMode="auto">
          <a:xfrm>
            <a:off x="1656182" y="2955809"/>
            <a:ext cx="104648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" name="Line 208"/>
          <p:cNvSpPr>
            <a:spLocks noChangeShapeType="1"/>
          </p:cNvSpPr>
          <p:nvPr/>
        </p:nvSpPr>
        <p:spPr bwMode="auto">
          <a:xfrm>
            <a:off x="1446886" y="2955809"/>
            <a:ext cx="14029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8" name="Line 209"/>
          <p:cNvSpPr>
            <a:spLocks noChangeShapeType="1"/>
          </p:cNvSpPr>
          <p:nvPr/>
        </p:nvSpPr>
        <p:spPr bwMode="auto">
          <a:xfrm flipV="1">
            <a:off x="1517034" y="2888886"/>
            <a:ext cx="0" cy="133849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" name="Line 210"/>
          <p:cNvSpPr>
            <a:spLocks noChangeShapeType="1"/>
          </p:cNvSpPr>
          <p:nvPr/>
        </p:nvSpPr>
        <p:spPr bwMode="auto">
          <a:xfrm flipH="1" flipV="1">
            <a:off x="1530835" y="2864230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0" name="Line 211"/>
          <p:cNvSpPr>
            <a:spLocks noChangeShapeType="1"/>
          </p:cNvSpPr>
          <p:nvPr/>
        </p:nvSpPr>
        <p:spPr bwMode="auto">
          <a:xfrm flipH="1" flipV="1">
            <a:off x="1428485" y="2973421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" name="Line 212"/>
          <p:cNvSpPr>
            <a:spLocks noChangeShapeType="1"/>
          </p:cNvSpPr>
          <p:nvPr/>
        </p:nvSpPr>
        <p:spPr bwMode="auto">
          <a:xfrm flipV="1">
            <a:off x="1517034" y="2973421"/>
            <a:ext cx="8624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" name="Line 213"/>
          <p:cNvSpPr>
            <a:spLocks noChangeShapeType="1"/>
          </p:cNvSpPr>
          <p:nvPr/>
        </p:nvSpPr>
        <p:spPr bwMode="auto">
          <a:xfrm flipV="1">
            <a:off x="1430787" y="2854836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3" name="Oval 214"/>
          <p:cNvSpPr>
            <a:spLocks noChangeArrowheads="1"/>
          </p:cNvSpPr>
          <p:nvPr/>
        </p:nvSpPr>
        <p:spPr bwMode="auto">
          <a:xfrm>
            <a:off x="1482535" y="3022734"/>
            <a:ext cx="68999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4" name="Oval 215"/>
          <p:cNvSpPr>
            <a:spLocks noChangeArrowheads="1"/>
          </p:cNvSpPr>
          <p:nvPr/>
        </p:nvSpPr>
        <p:spPr bwMode="auto">
          <a:xfrm>
            <a:off x="1377886" y="2921760"/>
            <a:ext cx="68999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5" name="Oval 216"/>
          <p:cNvSpPr>
            <a:spLocks noChangeArrowheads="1"/>
          </p:cNvSpPr>
          <p:nvPr/>
        </p:nvSpPr>
        <p:spPr bwMode="auto">
          <a:xfrm>
            <a:off x="1587182" y="2921760"/>
            <a:ext cx="70149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6" name="Line 217"/>
          <p:cNvSpPr>
            <a:spLocks noChangeShapeType="1"/>
          </p:cNvSpPr>
          <p:nvPr/>
        </p:nvSpPr>
        <p:spPr bwMode="auto">
          <a:xfrm>
            <a:off x="1830977" y="2955809"/>
            <a:ext cx="13914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7" name="Line 218"/>
          <p:cNvSpPr>
            <a:spLocks noChangeShapeType="1"/>
          </p:cNvSpPr>
          <p:nvPr/>
        </p:nvSpPr>
        <p:spPr bwMode="auto">
          <a:xfrm flipV="1">
            <a:off x="1901126" y="2888886"/>
            <a:ext cx="0" cy="133849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8" name="Line 219"/>
          <p:cNvSpPr>
            <a:spLocks noChangeShapeType="1"/>
          </p:cNvSpPr>
          <p:nvPr/>
        </p:nvSpPr>
        <p:spPr bwMode="auto">
          <a:xfrm flipH="1" flipV="1">
            <a:off x="1914926" y="2864230"/>
            <a:ext cx="6899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9" name="Line 220"/>
          <p:cNvSpPr>
            <a:spLocks noChangeShapeType="1"/>
          </p:cNvSpPr>
          <p:nvPr/>
        </p:nvSpPr>
        <p:spPr bwMode="auto">
          <a:xfrm flipH="1" flipV="1">
            <a:off x="1812577" y="2973421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0" name="Line 221"/>
          <p:cNvSpPr>
            <a:spLocks noChangeShapeType="1"/>
          </p:cNvSpPr>
          <p:nvPr/>
        </p:nvSpPr>
        <p:spPr bwMode="auto">
          <a:xfrm flipV="1">
            <a:off x="1901127" y="2973421"/>
            <a:ext cx="8509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" name="Line 222"/>
          <p:cNvSpPr>
            <a:spLocks noChangeShapeType="1"/>
          </p:cNvSpPr>
          <p:nvPr/>
        </p:nvSpPr>
        <p:spPr bwMode="auto">
          <a:xfrm flipV="1">
            <a:off x="1814879" y="2854836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2" name="Oval 223"/>
          <p:cNvSpPr>
            <a:spLocks noChangeArrowheads="1"/>
          </p:cNvSpPr>
          <p:nvPr/>
        </p:nvSpPr>
        <p:spPr bwMode="auto">
          <a:xfrm>
            <a:off x="1865476" y="3022734"/>
            <a:ext cx="70149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3" name="Line 224"/>
          <p:cNvSpPr>
            <a:spLocks noChangeShapeType="1"/>
          </p:cNvSpPr>
          <p:nvPr/>
        </p:nvSpPr>
        <p:spPr bwMode="auto">
          <a:xfrm>
            <a:off x="1725179" y="2789085"/>
            <a:ext cx="174796" cy="65751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" name="Line 225"/>
          <p:cNvSpPr>
            <a:spLocks noChangeShapeType="1"/>
          </p:cNvSpPr>
          <p:nvPr/>
        </p:nvSpPr>
        <p:spPr bwMode="auto">
          <a:xfrm>
            <a:off x="1641233" y="2688111"/>
            <a:ext cx="140297" cy="117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5" name="Line 226"/>
          <p:cNvSpPr>
            <a:spLocks noChangeShapeType="1"/>
          </p:cNvSpPr>
          <p:nvPr/>
        </p:nvSpPr>
        <p:spPr bwMode="auto">
          <a:xfrm flipV="1">
            <a:off x="1711379" y="2622361"/>
            <a:ext cx="1150" cy="1326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6" name="Line 227"/>
          <p:cNvSpPr>
            <a:spLocks noChangeShapeType="1"/>
          </p:cNvSpPr>
          <p:nvPr/>
        </p:nvSpPr>
        <p:spPr bwMode="auto">
          <a:xfrm flipH="1" flipV="1">
            <a:off x="1725179" y="2596530"/>
            <a:ext cx="7014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7" name="Line 228"/>
          <p:cNvSpPr>
            <a:spLocks noChangeShapeType="1"/>
          </p:cNvSpPr>
          <p:nvPr/>
        </p:nvSpPr>
        <p:spPr bwMode="auto">
          <a:xfrm flipH="1" flipV="1">
            <a:off x="1622833" y="2705723"/>
            <a:ext cx="70148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8" name="Line 229"/>
          <p:cNvSpPr>
            <a:spLocks noChangeShapeType="1"/>
          </p:cNvSpPr>
          <p:nvPr/>
        </p:nvSpPr>
        <p:spPr bwMode="auto">
          <a:xfrm flipV="1">
            <a:off x="1711380" y="2705723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9" name="Line 230"/>
          <p:cNvSpPr>
            <a:spLocks noChangeShapeType="1"/>
          </p:cNvSpPr>
          <p:nvPr/>
        </p:nvSpPr>
        <p:spPr bwMode="auto">
          <a:xfrm flipV="1">
            <a:off x="1625132" y="2588310"/>
            <a:ext cx="8624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0" name="Oval 231"/>
          <p:cNvSpPr>
            <a:spLocks noChangeArrowheads="1"/>
          </p:cNvSpPr>
          <p:nvPr/>
        </p:nvSpPr>
        <p:spPr bwMode="auto">
          <a:xfrm>
            <a:off x="1676880" y="2555436"/>
            <a:ext cx="68999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1" name="Oval 232"/>
          <p:cNvSpPr>
            <a:spLocks noChangeArrowheads="1"/>
          </p:cNvSpPr>
          <p:nvPr/>
        </p:nvSpPr>
        <p:spPr bwMode="auto">
          <a:xfrm>
            <a:off x="1781530" y="2655237"/>
            <a:ext cx="70148" cy="669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2" name="Line 233"/>
          <p:cNvSpPr>
            <a:spLocks noChangeShapeType="1"/>
          </p:cNvSpPr>
          <p:nvPr/>
        </p:nvSpPr>
        <p:spPr bwMode="auto">
          <a:xfrm flipV="1">
            <a:off x="1517034" y="2789085"/>
            <a:ext cx="173646" cy="65751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3" name="Line 234"/>
          <p:cNvSpPr>
            <a:spLocks noChangeShapeType="1"/>
          </p:cNvSpPr>
          <p:nvPr/>
        </p:nvSpPr>
        <p:spPr bwMode="auto">
          <a:xfrm>
            <a:off x="1725179" y="2789086"/>
            <a:ext cx="70149" cy="1667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4" name="Line 235"/>
          <p:cNvSpPr>
            <a:spLocks noChangeShapeType="1"/>
          </p:cNvSpPr>
          <p:nvPr/>
        </p:nvSpPr>
        <p:spPr bwMode="auto">
          <a:xfrm flipH="1">
            <a:off x="1517035" y="2689285"/>
            <a:ext cx="103498" cy="16555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5" name="Oval 236"/>
          <p:cNvSpPr>
            <a:spLocks noChangeArrowheads="1"/>
          </p:cNvSpPr>
          <p:nvPr/>
        </p:nvSpPr>
        <p:spPr bwMode="auto">
          <a:xfrm>
            <a:off x="1572233" y="2655237"/>
            <a:ext cx="68999" cy="669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6" name="Oval 237"/>
          <p:cNvSpPr>
            <a:spLocks noChangeArrowheads="1"/>
          </p:cNvSpPr>
          <p:nvPr/>
        </p:nvSpPr>
        <p:spPr bwMode="auto">
          <a:xfrm>
            <a:off x="1676880" y="2755035"/>
            <a:ext cx="68999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" name="Oval 238"/>
          <p:cNvSpPr>
            <a:spLocks noChangeArrowheads="1"/>
          </p:cNvSpPr>
          <p:nvPr/>
        </p:nvSpPr>
        <p:spPr bwMode="auto">
          <a:xfrm>
            <a:off x="1865476" y="2821961"/>
            <a:ext cx="70149" cy="669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8" name="Oval 239"/>
          <p:cNvSpPr>
            <a:spLocks noChangeArrowheads="1"/>
          </p:cNvSpPr>
          <p:nvPr/>
        </p:nvSpPr>
        <p:spPr bwMode="auto">
          <a:xfrm>
            <a:off x="1760830" y="2921760"/>
            <a:ext cx="70148" cy="669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9" name="Oval 240"/>
          <p:cNvSpPr>
            <a:spLocks noChangeArrowheads="1"/>
          </p:cNvSpPr>
          <p:nvPr/>
        </p:nvSpPr>
        <p:spPr bwMode="auto">
          <a:xfrm>
            <a:off x="1482535" y="2821961"/>
            <a:ext cx="68999" cy="669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" name="Line 241"/>
          <p:cNvSpPr>
            <a:spLocks noChangeShapeType="1"/>
          </p:cNvSpPr>
          <p:nvPr/>
        </p:nvSpPr>
        <p:spPr bwMode="auto">
          <a:xfrm>
            <a:off x="2700360" y="1713593"/>
            <a:ext cx="104648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1" name="Line 242"/>
          <p:cNvSpPr>
            <a:spLocks noChangeShapeType="1"/>
          </p:cNvSpPr>
          <p:nvPr/>
        </p:nvSpPr>
        <p:spPr bwMode="auto">
          <a:xfrm>
            <a:off x="2491065" y="1713593"/>
            <a:ext cx="14029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" name="Line 243"/>
          <p:cNvSpPr>
            <a:spLocks noChangeShapeType="1"/>
          </p:cNvSpPr>
          <p:nvPr/>
        </p:nvSpPr>
        <p:spPr bwMode="auto">
          <a:xfrm flipV="1">
            <a:off x="2561212" y="1647843"/>
            <a:ext cx="0" cy="1326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3" name="Line 244"/>
          <p:cNvSpPr>
            <a:spLocks noChangeShapeType="1"/>
          </p:cNvSpPr>
          <p:nvPr/>
        </p:nvSpPr>
        <p:spPr bwMode="auto">
          <a:xfrm flipH="1" flipV="1">
            <a:off x="2575013" y="1622013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4" name="Line 245"/>
          <p:cNvSpPr>
            <a:spLocks noChangeShapeType="1"/>
          </p:cNvSpPr>
          <p:nvPr/>
        </p:nvSpPr>
        <p:spPr bwMode="auto">
          <a:xfrm flipH="1" flipV="1">
            <a:off x="2472664" y="1731205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5" name="Line 246"/>
          <p:cNvSpPr>
            <a:spLocks noChangeShapeType="1"/>
          </p:cNvSpPr>
          <p:nvPr/>
        </p:nvSpPr>
        <p:spPr bwMode="auto">
          <a:xfrm flipV="1">
            <a:off x="2562363" y="1731205"/>
            <a:ext cx="8509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6" name="Line 247"/>
          <p:cNvSpPr>
            <a:spLocks noChangeShapeType="1"/>
          </p:cNvSpPr>
          <p:nvPr/>
        </p:nvSpPr>
        <p:spPr bwMode="auto">
          <a:xfrm flipV="1">
            <a:off x="2474964" y="1613794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7" name="Oval 248"/>
          <p:cNvSpPr>
            <a:spLocks noChangeArrowheads="1"/>
          </p:cNvSpPr>
          <p:nvPr/>
        </p:nvSpPr>
        <p:spPr bwMode="auto">
          <a:xfrm>
            <a:off x="2525563" y="1780517"/>
            <a:ext cx="70149" cy="66925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" name="Oval 249"/>
          <p:cNvSpPr>
            <a:spLocks noChangeArrowheads="1"/>
          </p:cNvSpPr>
          <p:nvPr/>
        </p:nvSpPr>
        <p:spPr bwMode="auto">
          <a:xfrm>
            <a:off x="2631360" y="1680719"/>
            <a:ext cx="70149" cy="66924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9" name="Line 250"/>
          <p:cNvSpPr>
            <a:spLocks noChangeShapeType="1"/>
          </p:cNvSpPr>
          <p:nvPr/>
        </p:nvSpPr>
        <p:spPr bwMode="auto">
          <a:xfrm>
            <a:off x="2875155" y="1713593"/>
            <a:ext cx="13914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0" name="Line 251"/>
          <p:cNvSpPr>
            <a:spLocks noChangeShapeType="1"/>
          </p:cNvSpPr>
          <p:nvPr/>
        </p:nvSpPr>
        <p:spPr bwMode="auto">
          <a:xfrm flipV="1">
            <a:off x="2944154" y="1647843"/>
            <a:ext cx="0" cy="1326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1" name="Line 252"/>
          <p:cNvSpPr>
            <a:spLocks noChangeShapeType="1"/>
          </p:cNvSpPr>
          <p:nvPr/>
        </p:nvSpPr>
        <p:spPr bwMode="auto">
          <a:xfrm flipH="1" flipV="1">
            <a:off x="2957954" y="1622013"/>
            <a:ext cx="7014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2" name="Line 253"/>
          <p:cNvSpPr>
            <a:spLocks noChangeShapeType="1"/>
          </p:cNvSpPr>
          <p:nvPr/>
        </p:nvSpPr>
        <p:spPr bwMode="auto">
          <a:xfrm flipH="1" flipV="1">
            <a:off x="2855608" y="1731205"/>
            <a:ext cx="70148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3" name="Line 254"/>
          <p:cNvSpPr>
            <a:spLocks noChangeShapeType="1"/>
          </p:cNvSpPr>
          <p:nvPr/>
        </p:nvSpPr>
        <p:spPr bwMode="auto">
          <a:xfrm flipV="1">
            <a:off x="2944155" y="1731205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4" name="Line 255"/>
          <p:cNvSpPr>
            <a:spLocks noChangeShapeType="1"/>
          </p:cNvSpPr>
          <p:nvPr/>
        </p:nvSpPr>
        <p:spPr bwMode="auto">
          <a:xfrm flipV="1">
            <a:off x="2859057" y="1613794"/>
            <a:ext cx="8509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5" name="Oval 256"/>
          <p:cNvSpPr>
            <a:spLocks noChangeArrowheads="1"/>
          </p:cNvSpPr>
          <p:nvPr/>
        </p:nvSpPr>
        <p:spPr bwMode="auto">
          <a:xfrm>
            <a:off x="2909655" y="1780517"/>
            <a:ext cx="68999" cy="66925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6" name="Oval 257"/>
          <p:cNvSpPr>
            <a:spLocks noChangeArrowheads="1"/>
          </p:cNvSpPr>
          <p:nvPr/>
        </p:nvSpPr>
        <p:spPr bwMode="auto">
          <a:xfrm>
            <a:off x="3014304" y="1680719"/>
            <a:ext cx="70148" cy="66924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" name="Line 258"/>
          <p:cNvSpPr>
            <a:spLocks noChangeShapeType="1"/>
          </p:cNvSpPr>
          <p:nvPr/>
        </p:nvSpPr>
        <p:spPr bwMode="auto">
          <a:xfrm>
            <a:off x="2769358" y="1548042"/>
            <a:ext cx="174796" cy="65751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8" name="Line 259"/>
          <p:cNvSpPr>
            <a:spLocks noChangeShapeType="1"/>
          </p:cNvSpPr>
          <p:nvPr/>
        </p:nvSpPr>
        <p:spPr bwMode="auto">
          <a:xfrm>
            <a:off x="2685411" y="1447069"/>
            <a:ext cx="14029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9" name="Line 260"/>
          <p:cNvSpPr>
            <a:spLocks noChangeShapeType="1"/>
          </p:cNvSpPr>
          <p:nvPr/>
        </p:nvSpPr>
        <p:spPr bwMode="auto">
          <a:xfrm flipV="1">
            <a:off x="2755558" y="1380145"/>
            <a:ext cx="1150" cy="133849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0" name="Line 261"/>
          <p:cNvSpPr>
            <a:spLocks noChangeShapeType="1"/>
          </p:cNvSpPr>
          <p:nvPr/>
        </p:nvSpPr>
        <p:spPr bwMode="auto">
          <a:xfrm flipH="1" flipV="1">
            <a:off x="2769358" y="1355487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1" name="Line 262"/>
          <p:cNvSpPr>
            <a:spLocks noChangeShapeType="1"/>
          </p:cNvSpPr>
          <p:nvPr/>
        </p:nvSpPr>
        <p:spPr bwMode="auto">
          <a:xfrm flipH="1" flipV="1">
            <a:off x="2667011" y="1464682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" name="Line 263"/>
          <p:cNvSpPr>
            <a:spLocks noChangeShapeType="1"/>
          </p:cNvSpPr>
          <p:nvPr/>
        </p:nvSpPr>
        <p:spPr bwMode="auto">
          <a:xfrm flipV="1">
            <a:off x="2755559" y="1464680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" name="Line 264"/>
          <p:cNvSpPr>
            <a:spLocks noChangeShapeType="1"/>
          </p:cNvSpPr>
          <p:nvPr/>
        </p:nvSpPr>
        <p:spPr bwMode="auto">
          <a:xfrm flipV="1">
            <a:off x="2669310" y="1346095"/>
            <a:ext cx="86248" cy="8336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4" name="Oval 265"/>
          <p:cNvSpPr>
            <a:spLocks noChangeArrowheads="1"/>
          </p:cNvSpPr>
          <p:nvPr/>
        </p:nvSpPr>
        <p:spPr bwMode="auto">
          <a:xfrm>
            <a:off x="2719910" y="1313219"/>
            <a:ext cx="70148" cy="66925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5" name="Oval 266"/>
          <p:cNvSpPr>
            <a:spLocks noChangeArrowheads="1"/>
          </p:cNvSpPr>
          <p:nvPr/>
        </p:nvSpPr>
        <p:spPr bwMode="auto">
          <a:xfrm>
            <a:off x="2825708" y="1413019"/>
            <a:ext cx="70148" cy="68099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6" name="Line 267"/>
          <p:cNvSpPr>
            <a:spLocks noChangeShapeType="1"/>
          </p:cNvSpPr>
          <p:nvPr/>
        </p:nvSpPr>
        <p:spPr bwMode="auto">
          <a:xfrm flipV="1">
            <a:off x="2560062" y="1548042"/>
            <a:ext cx="174796" cy="65751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7" name="Line 268"/>
          <p:cNvSpPr>
            <a:spLocks noChangeShapeType="1"/>
          </p:cNvSpPr>
          <p:nvPr/>
        </p:nvSpPr>
        <p:spPr bwMode="auto">
          <a:xfrm>
            <a:off x="2769358" y="1548042"/>
            <a:ext cx="70149" cy="16555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8" name="Line 269"/>
          <p:cNvSpPr>
            <a:spLocks noChangeShapeType="1"/>
          </p:cNvSpPr>
          <p:nvPr/>
        </p:nvSpPr>
        <p:spPr bwMode="auto">
          <a:xfrm flipH="1">
            <a:off x="2560063" y="1447070"/>
            <a:ext cx="104648" cy="1667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9" name="Oval 270"/>
          <p:cNvSpPr>
            <a:spLocks noChangeArrowheads="1"/>
          </p:cNvSpPr>
          <p:nvPr/>
        </p:nvSpPr>
        <p:spPr bwMode="auto">
          <a:xfrm>
            <a:off x="2615261" y="1413019"/>
            <a:ext cx="70149" cy="68099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0" name="Oval 271"/>
          <p:cNvSpPr>
            <a:spLocks noChangeArrowheads="1"/>
          </p:cNvSpPr>
          <p:nvPr/>
        </p:nvSpPr>
        <p:spPr bwMode="auto">
          <a:xfrm>
            <a:off x="2719910" y="1513994"/>
            <a:ext cx="70148" cy="66924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1" name="Oval 272"/>
          <p:cNvSpPr>
            <a:spLocks noChangeArrowheads="1"/>
          </p:cNvSpPr>
          <p:nvPr/>
        </p:nvSpPr>
        <p:spPr bwMode="auto">
          <a:xfrm>
            <a:off x="2909655" y="1580917"/>
            <a:ext cx="68999" cy="66925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2" name="Oval 273"/>
          <p:cNvSpPr>
            <a:spLocks noChangeArrowheads="1"/>
          </p:cNvSpPr>
          <p:nvPr/>
        </p:nvSpPr>
        <p:spPr bwMode="auto">
          <a:xfrm>
            <a:off x="2805009" y="1680719"/>
            <a:ext cx="70148" cy="66924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3" name="Oval 274"/>
          <p:cNvSpPr>
            <a:spLocks noChangeArrowheads="1"/>
          </p:cNvSpPr>
          <p:nvPr/>
        </p:nvSpPr>
        <p:spPr bwMode="auto">
          <a:xfrm>
            <a:off x="2525563" y="1580917"/>
            <a:ext cx="70149" cy="66925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4" name="Line 275"/>
          <p:cNvSpPr>
            <a:spLocks noChangeShapeType="1"/>
          </p:cNvSpPr>
          <p:nvPr/>
        </p:nvSpPr>
        <p:spPr bwMode="auto">
          <a:xfrm>
            <a:off x="3781338" y="2960506"/>
            <a:ext cx="104648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5" name="Line 276"/>
          <p:cNvSpPr>
            <a:spLocks noChangeShapeType="1"/>
          </p:cNvSpPr>
          <p:nvPr/>
        </p:nvSpPr>
        <p:spPr bwMode="auto">
          <a:xfrm>
            <a:off x="3573193" y="2960506"/>
            <a:ext cx="13914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6" name="Line 277"/>
          <p:cNvSpPr>
            <a:spLocks noChangeShapeType="1"/>
          </p:cNvSpPr>
          <p:nvPr/>
        </p:nvSpPr>
        <p:spPr bwMode="auto">
          <a:xfrm flipV="1">
            <a:off x="3642190" y="2894756"/>
            <a:ext cx="0" cy="1326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7" name="Line 278"/>
          <p:cNvSpPr>
            <a:spLocks noChangeShapeType="1"/>
          </p:cNvSpPr>
          <p:nvPr/>
        </p:nvSpPr>
        <p:spPr bwMode="auto">
          <a:xfrm flipH="1" flipV="1">
            <a:off x="3657139" y="2868925"/>
            <a:ext cx="6899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8" name="Line 279"/>
          <p:cNvSpPr>
            <a:spLocks noChangeShapeType="1"/>
          </p:cNvSpPr>
          <p:nvPr/>
        </p:nvSpPr>
        <p:spPr bwMode="auto">
          <a:xfrm flipH="1" flipV="1">
            <a:off x="3554792" y="2978118"/>
            <a:ext cx="6899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9" name="Line 280"/>
          <p:cNvSpPr>
            <a:spLocks noChangeShapeType="1"/>
          </p:cNvSpPr>
          <p:nvPr/>
        </p:nvSpPr>
        <p:spPr bwMode="auto">
          <a:xfrm flipV="1">
            <a:off x="3642190" y="2978118"/>
            <a:ext cx="8624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0" name="Line 281"/>
          <p:cNvSpPr>
            <a:spLocks noChangeShapeType="1"/>
          </p:cNvSpPr>
          <p:nvPr/>
        </p:nvSpPr>
        <p:spPr bwMode="auto">
          <a:xfrm flipV="1">
            <a:off x="3557093" y="2860705"/>
            <a:ext cx="8509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1" name="Oval 282"/>
          <p:cNvSpPr>
            <a:spLocks noChangeArrowheads="1"/>
          </p:cNvSpPr>
          <p:nvPr/>
        </p:nvSpPr>
        <p:spPr bwMode="auto">
          <a:xfrm>
            <a:off x="3607692" y="3027430"/>
            <a:ext cx="70148" cy="669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2" name="Oval 283"/>
          <p:cNvSpPr>
            <a:spLocks noChangeArrowheads="1"/>
          </p:cNvSpPr>
          <p:nvPr/>
        </p:nvSpPr>
        <p:spPr bwMode="auto">
          <a:xfrm>
            <a:off x="3503042" y="2927632"/>
            <a:ext cx="70149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3" name="Oval 284"/>
          <p:cNvSpPr>
            <a:spLocks noChangeArrowheads="1"/>
          </p:cNvSpPr>
          <p:nvPr/>
        </p:nvSpPr>
        <p:spPr bwMode="auto">
          <a:xfrm>
            <a:off x="3712338" y="2927632"/>
            <a:ext cx="70149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4" name="Line 285"/>
          <p:cNvSpPr>
            <a:spLocks noChangeShapeType="1"/>
          </p:cNvSpPr>
          <p:nvPr/>
        </p:nvSpPr>
        <p:spPr bwMode="auto">
          <a:xfrm>
            <a:off x="3956134" y="2960506"/>
            <a:ext cx="14029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5" name="Line 286"/>
          <p:cNvSpPr>
            <a:spLocks noChangeShapeType="1"/>
          </p:cNvSpPr>
          <p:nvPr/>
        </p:nvSpPr>
        <p:spPr bwMode="auto">
          <a:xfrm flipV="1">
            <a:off x="4026282" y="2894756"/>
            <a:ext cx="0" cy="1326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6" name="Line 287"/>
          <p:cNvSpPr>
            <a:spLocks noChangeShapeType="1"/>
          </p:cNvSpPr>
          <p:nvPr/>
        </p:nvSpPr>
        <p:spPr bwMode="auto">
          <a:xfrm flipH="1" flipV="1">
            <a:off x="4040083" y="2868925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7" name="Line 288"/>
          <p:cNvSpPr>
            <a:spLocks noChangeShapeType="1"/>
          </p:cNvSpPr>
          <p:nvPr/>
        </p:nvSpPr>
        <p:spPr bwMode="auto">
          <a:xfrm flipH="1" flipV="1">
            <a:off x="3937733" y="2978118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8" name="Line 289"/>
          <p:cNvSpPr>
            <a:spLocks noChangeShapeType="1"/>
          </p:cNvSpPr>
          <p:nvPr/>
        </p:nvSpPr>
        <p:spPr bwMode="auto">
          <a:xfrm flipV="1">
            <a:off x="4026282" y="2978118"/>
            <a:ext cx="8624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9" name="Line 290"/>
          <p:cNvSpPr>
            <a:spLocks noChangeShapeType="1"/>
          </p:cNvSpPr>
          <p:nvPr/>
        </p:nvSpPr>
        <p:spPr bwMode="auto">
          <a:xfrm flipV="1">
            <a:off x="3940035" y="2860705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0" name="Oval 291"/>
          <p:cNvSpPr>
            <a:spLocks noChangeArrowheads="1"/>
          </p:cNvSpPr>
          <p:nvPr/>
        </p:nvSpPr>
        <p:spPr bwMode="auto">
          <a:xfrm>
            <a:off x="4096430" y="2927632"/>
            <a:ext cx="68999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1" name="Line 292"/>
          <p:cNvSpPr>
            <a:spLocks noChangeShapeType="1"/>
          </p:cNvSpPr>
          <p:nvPr/>
        </p:nvSpPr>
        <p:spPr bwMode="auto">
          <a:xfrm>
            <a:off x="3850335" y="2793782"/>
            <a:ext cx="174796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2" name="Line 293"/>
          <p:cNvSpPr>
            <a:spLocks noChangeShapeType="1"/>
          </p:cNvSpPr>
          <p:nvPr/>
        </p:nvSpPr>
        <p:spPr bwMode="auto">
          <a:xfrm>
            <a:off x="3767537" y="2692808"/>
            <a:ext cx="139147" cy="117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" name="Line 294"/>
          <p:cNvSpPr>
            <a:spLocks noChangeShapeType="1"/>
          </p:cNvSpPr>
          <p:nvPr/>
        </p:nvSpPr>
        <p:spPr bwMode="auto">
          <a:xfrm flipV="1">
            <a:off x="3836535" y="2627058"/>
            <a:ext cx="1150" cy="133849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" name="Line 295"/>
          <p:cNvSpPr>
            <a:spLocks noChangeShapeType="1"/>
          </p:cNvSpPr>
          <p:nvPr/>
        </p:nvSpPr>
        <p:spPr bwMode="auto">
          <a:xfrm flipH="1" flipV="1">
            <a:off x="3850335" y="2602400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5" name="Line 296"/>
          <p:cNvSpPr>
            <a:spLocks noChangeShapeType="1"/>
          </p:cNvSpPr>
          <p:nvPr/>
        </p:nvSpPr>
        <p:spPr bwMode="auto">
          <a:xfrm flipH="1" flipV="1">
            <a:off x="3749137" y="2711594"/>
            <a:ext cx="6899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6" name="Line 297"/>
          <p:cNvSpPr>
            <a:spLocks noChangeShapeType="1"/>
          </p:cNvSpPr>
          <p:nvPr/>
        </p:nvSpPr>
        <p:spPr bwMode="auto">
          <a:xfrm flipV="1">
            <a:off x="3836537" y="2711593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7" name="Line 298"/>
          <p:cNvSpPr>
            <a:spLocks noChangeShapeType="1"/>
          </p:cNvSpPr>
          <p:nvPr/>
        </p:nvSpPr>
        <p:spPr bwMode="auto">
          <a:xfrm flipV="1">
            <a:off x="3751439" y="2593007"/>
            <a:ext cx="8509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8" name="Oval 299"/>
          <p:cNvSpPr>
            <a:spLocks noChangeArrowheads="1"/>
          </p:cNvSpPr>
          <p:nvPr/>
        </p:nvSpPr>
        <p:spPr bwMode="auto">
          <a:xfrm>
            <a:off x="3906686" y="2659932"/>
            <a:ext cx="70148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9" name="Line 300"/>
          <p:cNvSpPr>
            <a:spLocks noChangeShapeType="1"/>
          </p:cNvSpPr>
          <p:nvPr/>
        </p:nvSpPr>
        <p:spPr bwMode="auto">
          <a:xfrm flipV="1">
            <a:off x="3642190" y="2793782"/>
            <a:ext cx="173646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0" name="Line 301"/>
          <p:cNvSpPr>
            <a:spLocks noChangeShapeType="1"/>
          </p:cNvSpPr>
          <p:nvPr/>
        </p:nvSpPr>
        <p:spPr bwMode="auto">
          <a:xfrm>
            <a:off x="3850335" y="2793782"/>
            <a:ext cx="70149" cy="1667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1" name="Line 302"/>
          <p:cNvSpPr>
            <a:spLocks noChangeShapeType="1"/>
          </p:cNvSpPr>
          <p:nvPr/>
        </p:nvSpPr>
        <p:spPr bwMode="auto">
          <a:xfrm flipH="1">
            <a:off x="3642190" y="2693982"/>
            <a:ext cx="104647" cy="1667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2" name="Oval 303"/>
          <p:cNvSpPr>
            <a:spLocks noChangeArrowheads="1"/>
          </p:cNvSpPr>
          <p:nvPr/>
        </p:nvSpPr>
        <p:spPr bwMode="auto">
          <a:xfrm>
            <a:off x="3697390" y="2659932"/>
            <a:ext cx="70148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3" name="Oval 304"/>
          <p:cNvSpPr>
            <a:spLocks noChangeArrowheads="1"/>
          </p:cNvSpPr>
          <p:nvPr/>
        </p:nvSpPr>
        <p:spPr bwMode="auto">
          <a:xfrm>
            <a:off x="3802036" y="2760907"/>
            <a:ext cx="70149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4" name="Oval 305"/>
          <p:cNvSpPr>
            <a:spLocks noChangeArrowheads="1"/>
          </p:cNvSpPr>
          <p:nvPr/>
        </p:nvSpPr>
        <p:spPr bwMode="auto">
          <a:xfrm>
            <a:off x="3885986" y="2927632"/>
            <a:ext cx="70148" cy="66924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5" name="Oval 306"/>
          <p:cNvSpPr>
            <a:spLocks noChangeArrowheads="1"/>
          </p:cNvSpPr>
          <p:nvPr/>
        </p:nvSpPr>
        <p:spPr bwMode="auto">
          <a:xfrm>
            <a:off x="3607692" y="2827831"/>
            <a:ext cx="70148" cy="669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6" name="Line 307"/>
          <p:cNvSpPr>
            <a:spLocks noChangeShapeType="1"/>
          </p:cNvSpPr>
          <p:nvPr/>
        </p:nvSpPr>
        <p:spPr bwMode="auto">
          <a:xfrm>
            <a:off x="3957283" y="2726857"/>
            <a:ext cx="68999" cy="133849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7" name="Oval 308"/>
          <p:cNvSpPr>
            <a:spLocks noChangeArrowheads="1"/>
          </p:cNvSpPr>
          <p:nvPr/>
        </p:nvSpPr>
        <p:spPr bwMode="auto">
          <a:xfrm>
            <a:off x="3991784" y="2827831"/>
            <a:ext cx="70148" cy="669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8" name="Line 309"/>
          <p:cNvSpPr>
            <a:spLocks noChangeShapeType="1"/>
          </p:cNvSpPr>
          <p:nvPr/>
        </p:nvSpPr>
        <p:spPr bwMode="auto">
          <a:xfrm>
            <a:off x="2717609" y="4215637"/>
            <a:ext cx="10464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9" name="Line 310"/>
          <p:cNvSpPr>
            <a:spLocks noChangeShapeType="1"/>
          </p:cNvSpPr>
          <p:nvPr/>
        </p:nvSpPr>
        <p:spPr bwMode="auto">
          <a:xfrm>
            <a:off x="2509463" y="4215637"/>
            <a:ext cx="13914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0" name="Line 311"/>
          <p:cNvSpPr>
            <a:spLocks noChangeShapeType="1"/>
          </p:cNvSpPr>
          <p:nvPr/>
        </p:nvSpPr>
        <p:spPr bwMode="auto">
          <a:xfrm flipV="1">
            <a:off x="2578461" y="4148714"/>
            <a:ext cx="1150" cy="133849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1" name="Line 312"/>
          <p:cNvSpPr>
            <a:spLocks noChangeShapeType="1"/>
          </p:cNvSpPr>
          <p:nvPr/>
        </p:nvSpPr>
        <p:spPr bwMode="auto">
          <a:xfrm flipH="1" flipV="1">
            <a:off x="2592261" y="4124056"/>
            <a:ext cx="7014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2" name="Line 313"/>
          <p:cNvSpPr>
            <a:spLocks noChangeShapeType="1"/>
          </p:cNvSpPr>
          <p:nvPr/>
        </p:nvSpPr>
        <p:spPr bwMode="auto">
          <a:xfrm flipH="1" flipV="1">
            <a:off x="2491063" y="4233250"/>
            <a:ext cx="6899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3" name="Line 314"/>
          <p:cNvSpPr>
            <a:spLocks noChangeShapeType="1"/>
          </p:cNvSpPr>
          <p:nvPr/>
        </p:nvSpPr>
        <p:spPr bwMode="auto">
          <a:xfrm flipV="1">
            <a:off x="2578461" y="4233249"/>
            <a:ext cx="86249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4" name="Line 315"/>
          <p:cNvSpPr>
            <a:spLocks noChangeShapeType="1"/>
          </p:cNvSpPr>
          <p:nvPr/>
        </p:nvSpPr>
        <p:spPr bwMode="auto">
          <a:xfrm flipV="1">
            <a:off x="2493365" y="4114664"/>
            <a:ext cx="85098" cy="8336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5" name="Oval 316"/>
          <p:cNvSpPr>
            <a:spLocks noChangeArrowheads="1"/>
          </p:cNvSpPr>
          <p:nvPr/>
        </p:nvSpPr>
        <p:spPr bwMode="auto">
          <a:xfrm>
            <a:off x="2543962" y="4282563"/>
            <a:ext cx="68999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" name="Oval 317"/>
          <p:cNvSpPr>
            <a:spLocks noChangeArrowheads="1"/>
          </p:cNvSpPr>
          <p:nvPr/>
        </p:nvSpPr>
        <p:spPr bwMode="auto">
          <a:xfrm>
            <a:off x="2648612" y="4181588"/>
            <a:ext cx="70148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7" name="Line 318"/>
          <p:cNvSpPr>
            <a:spLocks noChangeShapeType="1"/>
          </p:cNvSpPr>
          <p:nvPr/>
        </p:nvSpPr>
        <p:spPr bwMode="auto">
          <a:xfrm>
            <a:off x="2892407" y="4215637"/>
            <a:ext cx="13914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8" name="Line 319"/>
          <p:cNvSpPr>
            <a:spLocks noChangeShapeType="1"/>
          </p:cNvSpPr>
          <p:nvPr/>
        </p:nvSpPr>
        <p:spPr bwMode="auto">
          <a:xfrm flipV="1">
            <a:off x="2962554" y="4148714"/>
            <a:ext cx="0" cy="133849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9" name="Line 320"/>
          <p:cNvSpPr>
            <a:spLocks noChangeShapeType="1"/>
          </p:cNvSpPr>
          <p:nvPr/>
        </p:nvSpPr>
        <p:spPr bwMode="auto">
          <a:xfrm flipH="1" flipV="1">
            <a:off x="2976353" y="4124056"/>
            <a:ext cx="68999" cy="669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0" name="Line 321"/>
          <p:cNvSpPr>
            <a:spLocks noChangeShapeType="1"/>
          </p:cNvSpPr>
          <p:nvPr/>
        </p:nvSpPr>
        <p:spPr bwMode="auto">
          <a:xfrm flipH="1" flipV="1">
            <a:off x="2874007" y="4233250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1" name="Line 322"/>
          <p:cNvSpPr>
            <a:spLocks noChangeShapeType="1"/>
          </p:cNvSpPr>
          <p:nvPr/>
        </p:nvSpPr>
        <p:spPr bwMode="auto">
          <a:xfrm flipV="1">
            <a:off x="2962555" y="4233249"/>
            <a:ext cx="8509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2" name="Line 323"/>
          <p:cNvSpPr>
            <a:spLocks noChangeShapeType="1"/>
          </p:cNvSpPr>
          <p:nvPr/>
        </p:nvSpPr>
        <p:spPr bwMode="auto">
          <a:xfrm flipV="1">
            <a:off x="2876306" y="4114664"/>
            <a:ext cx="86248" cy="8336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3" name="Oval 324"/>
          <p:cNvSpPr>
            <a:spLocks noChangeArrowheads="1"/>
          </p:cNvSpPr>
          <p:nvPr/>
        </p:nvSpPr>
        <p:spPr bwMode="auto">
          <a:xfrm>
            <a:off x="2926906" y="4282563"/>
            <a:ext cx="70148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4" name="Oval 325"/>
          <p:cNvSpPr>
            <a:spLocks noChangeArrowheads="1"/>
          </p:cNvSpPr>
          <p:nvPr/>
        </p:nvSpPr>
        <p:spPr bwMode="auto">
          <a:xfrm>
            <a:off x="3031552" y="4181588"/>
            <a:ext cx="70149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5" name="Line 326"/>
          <p:cNvSpPr>
            <a:spLocks noChangeShapeType="1"/>
          </p:cNvSpPr>
          <p:nvPr/>
        </p:nvSpPr>
        <p:spPr bwMode="auto">
          <a:xfrm>
            <a:off x="2786608" y="4048913"/>
            <a:ext cx="174796" cy="65751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6" name="Line 327"/>
          <p:cNvSpPr>
            <a:spLocks noChangeShapeType="1"/>
          </p:cNvSpPr>
          <p:nvPr/>
        </p:nvSpPr>
        <p:spPr bwMode="auto">
          <a:xfrm>
            <a:off x="2703811" y="3947939"/>
            <a:ext cx="139147" cy="117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7" name="Line 328"/>
          <p:cNvSpPr>
            <a:spLocks noChangeShapeType="1"/>
          </p:cNvSpPr>
          <p:nvPr/>
        </p:nvSpPr>
        <p:spPr bwMode="auto">
          <a:xfrm flipV="1">
            <a:off x="2772809" y="3882188"/>
            <a:ext cx="1150" cy="132676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8" name="Line 329"/>
          <p:cNvSpPr>
            <a:spLocks noChangeShapeType="1"/>
          </p:cNvSpPr>
          <p:nvPr/>
        </p:nvSpPr>
        <p:spPr bwMode="auto">
          <a:xfrm flipH="1" flipV="1">
            <a:off x="2786609" y="3857533"/>
            <a:ext cx="70148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9" name="Line 330"/>
          <p:cNvSpPr>
            <a:spLocks noChangeShapeType="1"/>
          </p:cNvSpPr>
          <p:nvPr/>
        </p:nvSpPr>
        <p:spPr bwMode="auto">
          <a:xfrm flipH="1" flipV="1">
            <a:off x="2685410" y="3965551"/>
            <a:ext cx="68999" cy="669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0" name="Line 331"/>
          <p:cNvSpPr>
            <a:spLocks noChangeShapeType="1"/>
          </p:cNvSpPr>
          <p:nvPr/>
        </p:nvSpPr>
        <p:spPr bwMode="auto">
          <a:xfrm flipV="1">
            <a:off x="2772808" y="3965551"/>
            <a:ext cx="8624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1" name="Line 332"/>
          <p:cNvSpPr>
            <a:spLocks noChangeShapeType="1"/>
          </p:cNvSpPr>
          <p:nvPr/>
        </p:nvSpPr>
        <p:spPr bwMode="auto">
          <a:xfrm flipV="1">
            <a:off x="2687711" y="3848138"/>
            <a:ext cx="85098" cy="8218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2" name="Oval 333"/>
          <p:cNvSpPr>
            <a:spLocks noChangeArrowheads="1"/>
          </p:cNvSpPr>
          <p:nvPr/>
        </p:nvSpPr>
        <p:spPr bwMode="auto">
          <a:xfrm>
            <a:off x="2842956" y="3915063"/>
            <a:ext cx="70149" cy="66925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3" name="Line 334"/>
          <p:cNvSpPr>
            <a:spLocks noChangeShapeType="1"/>
          </p:cNvSpPr>
          <p:nvPr/>
        </p:nvSpPr>
        <p:spPr bwMode="auto">
          <a:xfrm flipV="1">
            <a:off x="2578463" y="4048913"/>
            <a:ext cx="173647" cy="65751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" name="Line 335"/>
          <p:cNvSpPr>
            <a:spLocks noChangeShapeType="1"/>
          </p:cNvSpPr>
          <p:nvPr/>
        </p:nvSpPr>
        <p:spPr bwMode="auto">
          <a:xfrm>
            <a:off x="2788907" y="4048914"/>
            <a:ext cx="67848" cy="1667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5" name="Line 336"/>
          <p:cNvSpPr>
            <a:spLocks noChangeShapeType="1"/>
          </p:cNvSpPr>
          <p:nvPr/>
        </p:nvSpPr>
        <p:spPr bwMode="auto">
          <a:xfrm flipH="1">
            <a:off x="2578463" y="3949113"/>
            <a:ext cx="104648" cy="16555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6" name="Oval 337"/>
          <p:cNvSpPr>
            <a:spLocks noChangeArrowheads="1"/>
          </p:cNvSpPr>
          <p:nvPr/>
        </p:nvSpPr>
        <p:spPr bwMode="auto">
          <a:xfrm>
            <a:off x="2633660" y="3915063"/>
            <a:ext cx="70149" cy="66925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7" name="Oval 338"/>
          <p:cNvSpPr>
            <a:spLocks noChangeArrowheads="1"/>
          </p:cNvSpPr>
          <p:nvPr/>
        </p:nvSpPr>
        <p:spPr bwMode="auto">
          <a:xfrm>
            <a:off x="2738309" y="4014864"/>
            <a:ext cx="68999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8" name="Oval 339"/>
          <p:cNvSpPr>
            <a:spLocks noChangeArrowheads="1"/>
          </p:cNvSpPr>
          <p:nvPr/>
        </p:nvSpPr>
        <p:spPr bwMode="auto">
          <a:xfrm>
            <a:off x="2822256" y="4181588"/>
            <a:ext cx="70149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9" name="Oval 340"/>
          <p:cNvSpPr>
            <a:spLocks noChangeArrowheads="1"/>
          </p:cNvSpPr>
          <p:nvPr/>
        </p:nvSpPr>
        <p:spPr bwMode="auto">
          <a:xfrm>
            <a:off x="2543962" y="4081787"/>
            <a:ext cx="68999" cy="66925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0" name="Line 341"/>
          <p:cNvSpPr>
            <a:spLocks noChangeShapeType="1"/>
          </p:cNvSpPr>
          <p:nvPr/>
        </p:nvSpPr>
        <p:spPr bwMode="auto">
          <a:xfrm>
            <a:off x="2893555" y="3981988"/>
            <a:ext cx="68999" cy="1326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1" name="Oval 342"/>
          <p:cNvSpPr>
            <a:spLocks noChangeArrowheads="1"/>
          </p:cNvSpPr>
          <p:nvPr/>
        </p:nvSpPr>
        <p:spPr bwMode="auto">
          <a:xfrm>
            <a:off x="2928054" y="4081787"/>
            <a:ext cx="70149" cy="66925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2" name="Oval 343"/>
          <p:cNvSpPr>
            <a:spLocks noChangeArrowheads="1"/>
          </p:cNvSpPr>
          <p:nvPr/>
        </p:nvSpPr>
        <p:spPr bwMode="auto">
          <a:xfrm>
            <a:off x="2458864" y="4181588"/>
            <a:ext cx="68999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3" name="Oval 344"/>
          <p:cNvSpPr>
            <a:spLocks noChangeArrowheads="1"/>
          </p:cNvSpPr>
          <p:nvPr/>
        </p:nvSpPr>
        <p:spPr bwMode="auto">
          <a:xfrm>
            <a:off x="2420917" y="1680719"/>
            <a:ext cx="70148" cy="66924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4" name="Oval 345"/>
          <p:cNvSpPr>
            <a:spLocks noChangeArrowheads="1"/>
          </p:cNvSpPr>
          <p:nvPr/>
        </p:nvSpPr>
        <p:spPr bwMode="auto">
          <a:xfrm>
            <a:off x="3802036" y="2560131"/>
            <a:ext cx="70149" cy="669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5" name="Oval 346"/>
          <p:cNvSpPr>
            <a:spLocks noChangeArrowheads="1"/>
          </p:cNvSpPr>
          <p:nvPr/>
        </p:nvSpPr>
        <p:spPr bwMode="auto">
          <a:xfrm>
            <a:off x="2738309" y="3815264"/>
            <a:ext cx="68999" cy="66924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6" name="Oval 347"/>
          <p:cNvSpPr>
            <a:spLocks noChangeArrowheads="1"/>
          </p:cNvSpPr>
          <p:nvPr/>
        </p:nvSpPr>
        <p:spPr bwMode="auto">
          <a:xfrm>
            <a:off x="3990632" y="3027430"/>
            <a:ext cx="70149" cy="669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7" name="Oval 348"/>
          <p:cNvSpPr>
            <a:spLocks noChangeArrowheads="1"/>
          </p:cNvSpPr>
          <p:nvPr/>
        </p:nvSpPr>
        <p:spPr bwMode="auto">
          <a:xfrm>
            <a:off x="1970124" y="2927632"/>
            <a:ext cx="68999" cy="669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8" name="Line 349"/>
          <p:cNvSpPr>
            <a:spLocks noChangeShapeType="1"/>
          </p:cNvSpPr>
          <p:nvPr/>
        </p:nvSpPr>
        <p:spPr bwMode="auto">
          <a:xfrm>
            <a:off x="3259247" y="1958984"/>
            <a:ext cx="208146" cy="267699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9" name="Line 350"/>
          <p:cNvSpPr>
            <a:spLocks noChangeShapeType="1"/>
          </p:cNvSpPr>
          <p:nvPr/>
        </p:nvSpPr>
        <p:spPr bwMode="auto">
          <a:xfrm>
            <a:off x="2770508" y="2159758"/>
            <a:ext cx="0" cy="1233998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0" name="Line 351"/>
          <p:cNvSpPr>
            <a:spLocks noChangeShapeType="1"/>
          </p:cNvSpPr>
          <p:nvPr/>
        </p:nvSpPr>
        <p:spPr bwMode="auto">
          <a:xfrm>
            <a:off x="2109271" y="3360881"/>
            <a:ext cx="139147" cy="200774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1" name="Line 352"/>
          <p:cNvSpPr>
            <a:spLocks noChangeShapeType="1"/>
          </p:cNvSpPr>
          <p:nvPr/>
        </p:nvSpPr>
        <p:spPr bwMode="auto">
          <a:xfrm flipV="1">
            <a:off x="2074772" y="1960158"/>
            <a:ext cx="208146" cy="266525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2" name="Line 353"/>
          <p:cNvSpPr>
            <a:spLocks noChangeShapeType="1"/>
          </p:cNvSpPr>
          <p:nvPr/>
        </p:nvSpPr>
        <p:spPr bwMode="auto">
          <a:xfrm>
            <a:off x="2423215" y="2760906"/>
            <a:ext cx="731385" cy="32876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3" name="Line 354"/>
          <p:cNvSpPr>
            <a:spLocks noChangeShapeType="1"/>
          </p:cNvSpPr>
          <p:nvPr/>
        </p:nvSpPr>
        <p:spPr bwMode="auto">
          <a:xfrm flipV="1">
            <a:off x="3275348" y="3360881"/>
            <a:ext cx="192046" cy="233650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94" name="Picture 357" descr="IMG_7794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5" t="30098" r="18068" b="39804"/>
          <a:stretch>
            <a:fillRect/>
          </a:stretch>
        </p:blipFill>
        <p:spPr bwMode="auto">
          <a:xfrm>
            <a:off x="4924414" y="3981988"/>
            <a:ext cx="1355822" cy="64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" name="Line 358"/>
          <p:cNvSpPr>
            <a:spLocks noChangeShapeType="1"/>
          </p:cNvSpPr>
          <p:nvPr/>
        </p:nvSpPr>
        <p:spPr bwMode="auto">
          <a:xfrm flipV="1">
            <a:off x="5029062" y="3502948"/>
            <a:ext cx="259895" cy="15968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6" name="Line 360"/>
          <p:cNvSpPr>
            <a:spLocks noChangeShapeType="1"/>
          </p:cNvSpPr>
          <p:nvPr/>
        </p:nvSpPr>
        <p:spPr bwMode="auto">
          <a:xfrm>
            <a:off x="5029062" y="3822308"/>
            <a:ext cx="25989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7" name="Text Box 361"/>
          <p:cNvSpPr txBox="1">
            <a:spLocks noChangeArrowheads="1"/>
          </p:cNvSpPr>
          <p:nvPr/>
        </p:nvSpPr>
        <p:spPr bwMode="auto">
          <a:xfrm>
            <a:off x="5275156" y="3715463"/>
            <a:ext cx="1149827" cy="2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 smtClean="0">
                <a:solidFill>
                  <a:schemeClr val="bg1"/>
                </a:solidFill>
              </a:rPr>
              <a:t>Pregnant females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98" name="Text Box 362"/>
          <p:cNvSpPr txBox="1">
            <a:spLocks noChangeArrowheads="1"/>
          </p:cNvSpPr>
          <p:nvPr/>
        </p:nvSpPr>
        <p:spPr bwMode="auto">
          <a:xfrm>
            <a:off x="4910613" y="1158236"/>
            <a:ext cx="1124280" cy="2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 dirty="0" smtClean="0">
                <a:solidFill>
                  <a:schemeClr val="bg1"/>
                </a:solidFill>
              </a:rPr>
              <a:t>Males </a:t>
            </a:r>
            <a:r>
              <a:rPr lang="fr-FR" sz="1400" dirty="0">
                <a:solidFill>
                  <a:schemeClr val="bg1"/>
                </a:solidFill>
              </a:rPr>
              <a:t>+ </a:t>
            </a:r>
            <a:r>
              <a:rPr lang="fr-FR" sz="1400" dirty="0" err="1" smtClean="0">
                <a:solidFill>
                  <a:schemeClr val="bg1"/>
                </a:solidFill>
              </a:rPr>
              <a:t>Females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199" name="Picture 363" descr="gydsguyd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5" t="5461" b="33981"/>
          <a:stretch>
            <a:fillRect/>
          </a:stretch>
        </p:blipFill>
        <p:spPr bwMode="auto">
          <a:xfrm>
            <a:off x="4977312" y="1425935"/>
            <a:ext cx="1094777" cy="47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Text Box 364"/>
          <p:cNvSpPr txBox="1">
            <a:spLocks noChangeArrowheads="1"/>
          </p:cNvSpPr>
          <p:nvPr/>
        </p:nvSpPr>
        <p:spPr bwMode="auto">
          <a:xfrm>
            <a:off x="5294705" y="3396104"/>
            <a:ext cx="1124280" cy="2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 dirty="0" smtClean="0">
                <a:solidFill>
                  <a:schemeClr val="bg1"/>
                </a:solidFill>
              </a:rPr>
              <a:t>Males </a:t>
            </a:r>
            <a:r>
              <a:rPr lang="fr-FR" sz="1400" dirty="0">
                <a:solidFill>
                  <a:schemeClr val="bg1"/>
                </a:solidFill>
              </a:rPr>
              <a:t>+ </a:t>
            </a:r>
            <a:r>
              <a:rPr lang="fr-FR" sz="1400" dirty="0" err="1" smtClean="0">
                <a:solidFill>
                  <a:schemeClr val="bg1"/>
                </a:solidFill>
              </a:rPr>
              <a:t>Females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201" name="ZoneTexte 163"/>
          <p:cNvSpPr txBox="1">
            <a:spLocks noChangeArrowheads="1"/>
          </p:cNvSpPr>
          <p:nvPr/>
        </p:nvSpPr>
        <p:spPr bwMode="auto">
          <a:xfrm>
            <a:off x="1273041" y="123478"/>
            <a:ext cx="5155989" cy="34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400" b="1" dirty="0" err="1" smtClean="0">
                <a:solidFill>
                  <a:srgbClr val="FFFF00"/>
                </a:solidFill>
              </a:rPr>
              <a:t>What</a:t>
            </a:r>
            <a:r>
              <a:rPr lang="fr-FR" sz="2400" b="1" dirty="0" smtClean="0">
                <a:solidFill>
                  <a:srgbClr val="FFFF00"/>
                </a:solidFill>
              </a:rPr>
              <a:t> </a:t>
            </a:r>
            <a:r>
              <a:rPr lang="fr-FR" sz="2400" b="1" dirty="0" err="1" smtClean="0">
                <a:solidFill>
                  <a:srgbClr val="FFFF00"/>
                </a:solidFill>
              </a:rPr>
              <a:t>is</a:t>
            </a:r>
            <a:r>
              <a:rPr lang="fr-FR" sz="2400" b="1" dirty="0" smtClean="0">
                <a:solidFill>
                  <a:srgbClr val="FFFF00"/>
                </a:solidFill>
              </a:rPr>
              <a:t> </a:t>
            </a:r>
            <a:r>
              <a:rPr lang="fr-FR" sz="2400" b="1" dirty="0" err="1" smtClean="0">
                <a:solidFill>
                  <a:srgbClr val="FFFF00"/>
                </a:solidFill>
              </a:rPr>
              <a:t>happenning</a:t>
            </a:r>
            <a:r>
              <a:rPr lang="fr-FR" sz="2400" b="1" dirty="0" smtClean="0">
                <a:solidFill>
                  <a:srgbClr val="FFFF00"/>
                </a:solidFill>
              </a:rPr>
              <a:t> </a:t>
            </a:r>
            <a:r>
              <a:rPr lang="fr-FR" sz="2400" b="1" dirty="0" err="1" smtClean="0">
                <a:solidFill>
                  <a:srgbClr val="FFFF00"/>
                </a:solidFill>
              </a:rPr>
              <a:t>during</a:t>
            </a:r>
            <a:r>
              <a:rPr lang="fr-FR" sz="2400" b="1" dirty="0" smtClean="0">
                <a:solidFill>
                  <a:srgbClr val="FFFF00"/>
                </a:solidFill>
              </a:rPr>
              <a:t> the </a:t>
            </a:r>
            <a:r>
              <a:rPr lang="fr-FR" sz="2400" b="1" dirty="0" err="1" smtClean="0">
                <a:solidFill>
                  <a:srgbClr val="FFFF00"/>
                </a:solidFill>
              </a:rPr>
              <a:t>mating</a:t>
            </a:r>
            <a:r>
              <a:rPr lang="fr-FR" sz="2400" b="1" dirty="0" smtClean="0">
                <a:solidFill>
                  <a:srgbClr val="FFFF00"/>
                </a:solidFill>
              </a:rPr>
              <a:t> </a:t>
            </a:r>
            <a:r>
              <a:rPr lang="fr-FR" sz="2400" b="1" dirty="0" err="1" smtClean="0">
                <a:solidFill>
                  <a:srgbClr val="FFFF00"/>
                </a:solidFill>
              </a:rPr>
              <a:t>season</a:t>
            </a:r>
            <a:r>
              <a:rPr lang="fr-FR" sz="2400" b="1" dirty="0" smtClean="0">
                <a:solidFill>
                  <a:srgbClr val="FFFF00"/>
                </a:solidFill>
              </a:rPr>
              <a:t>?</a:t>
            </a:r>
            <a:endParaRPr lang="fr-FR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03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5"/>
          <p:cNvSpPr>
            <a:spLocks noChangeArrowheads="1"/>
          </p:cNvSpPr>
          <p:nvPr/>
        </p:nvSpPr>
        <p:spPr bwMode="auto">
          <a:xfrm>
            <a:off x="107505" y="259284"/>
            <a:ext cx="4042020" cy="405462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5" name="Picture 411" descr="Image1hih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012" y="3411574"/>
            <a:ext cx="1982881" cy="8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66"/>
          <p:cNvSpPr>
            <a:spLocks noChangeAspect="1" noChangeArrowheads="1"/>
          </p:cNvSpPr>
          <p:nvPr/>
        </p:nvSpPr>
        <p:spPr bwMode="auto">
          <a:xfrm>
            <a:off x="324255" y="2343141"/>
            <a:ext cx="2035607" cy="1876531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Line 167"/>
          <p:cNvSpPr>
            <a:spLocks noChangeShapeType="1"/>
          </p:cNvSpPr>
          <p:nvPr/>
        </p:nvSpPr>
        <p:spPr bwMode="auto">
          <a:xfrm>
            <a:off x="857928" y="3194824"/>
            <a:ext cx="109839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Line 168"/>
          <p:cNvSpPr>
            <a:spLocks noChangeShapeType="1"/>
          </p:cNvSpPr>
          <p:nvPr/>
        </p:nvSpPr>
        <p:spPr bwMode="auto">
          <a:xfrm>
            <a:off x="640639" y="3194824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Line 169"/>
          <p:cNvSpPr>
            <a:spLocks noChangeShapeType="1"/>
          </p:cNvSpPr>
          <p:nvPr/>
        </p:nvSpPr>
        <p:spPr bwMode="auto">
          <a:xfrm flipV="1">
            <a:off x="713466" y="3126501"/>
            <a:ext cx="0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Line 170"/>
          <p:cNvSpPr>
            <a:spLocks noChangeShapeType="1"/>
          </p:cNvSpPr>
          <p:nvPr/>
        </p:nvSpPr>
        <p:spPr bwMode="auto">
          <a:xfrm flipH="1" flipV="1">
            <a:off x="727795" y="3100586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Line 171"/>
          <p:cNvSpPr>
            <a:spLocks noChangeShapeType="1"/>
          </p:cNvSpPr>
          <p:nvPr/>
        </p:nvSpPr>
        <p:spPr bwMode="auto">
          <a:xfrm flipH="1" flipV="1">
            <a:off x="621535" y="3212495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Line 172"/>
          <p:cNvSpPr>
            <a:spLocks noChangeShapeType="1"/>
          </p:cNvSpPr>
          <p:nvPr/>
        </p:nvSpPr>
        <p:spPr bwMode="auto">
          <a:xfrm flipV="1">
            <a:off x="713466" y="3212495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Line 173"/>
          <p:cNvSpPr>
            <a:spLocks noChangeShapeType="1"/>
          </p:cNvSpPr>
          <p:nvPr/>
        </p:nvSpPr>
        <p:spPr bwMode="auto">
          <a:xfrm flipV="1">
            <a:off x="623925" y="3091162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Oval 174"/>
          <p:cNvSpPr>
            <a:spLocks noChangeArrowheads="1"/>
          </p:cNvSpPr>
          <p:nvPr/>
        </p:nvSpPr>
        <p:spPr bwMode="auto">
          <a:xfrm>
            <a:off x="676455" y="3263148"/>
            <a:ext cx="72829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Oval 175"/>
          <p:cNvSpPr>
            <a:spLocks noChangeArrowheads="1"/>
          </p:cNvSpPr>
          <p:nvPr/>
        </p:nvSpPr>
        <p:spPr bwMode="auto">
          <a:xfrm>
            <a:off x="567811" y="3160663"/>
            <a:ext cx="72828" cy="68323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Oval 176"/>
          <p:cNvSpPr>
            <a:spLocks noChangeArrowheads="1"/>
          </p:cNvSpPr>
          <p:nvPr/>
        </p:nvSpPr>
        <p:spPr bwMode="auto">
          <a:xfrm>
            <a:off x="786294" y="3160663"/>
            <a:ext cx="72829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Line 177"/>
          <p:cNvSpPr>
            <a:spLocks noChangeShapeType="1"/>
          </p:cNvSpPr>
          <p:nvPr/>
        </p:nvSpPr>
        <p:spPr bwMode="auto">
          <a:xfrm>
            <a:off x="1040598" y="3194824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Line 178"/>
          <p:cNvSpPr>
            <a:spLocks noChangeShapeType="1"/>
          </p:cNvSpPr>
          <p:nvPr/>
        </p:nvSpPr>
        <p:spPr bwMode="auto">
          <a:xfrm flipV="1">
            <a:off x="1113424" y="3126501"/>
            <a:ext cx="0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Line 179"/>
          <p:cNvSpPr>
            <a:spLocks noChangeShapeType="1"/>
          </p:cNvSpPr>
          <p:nvPr/>
        </p:nvSpPr>
        <p:spPr bwMode="auto">
          <a:xfrm flipH="1" flipV="1">
            <a:off x="1127751" y="3100586"/>
            <a:ext cx="72829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Line 180"/>
          <p:cNvSpPr>
            <a:spLocks noChangeShapeType="1"/>
          </p:cNvSpPr>
          <p:nvPr/>
        </p:nvSpPr>
        <p:spPr bwMode="auto">
          <a:xfrm flipH="1" flipV="1">
            <a:off x="1021495" y="3212495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Line 181"/>
          <p:cNvSpPr>
            <a:spLocks noChangeShapeType="1"/>
          </p:cNvSpPr>
          <p:nvPr/>
        </p:nvSpPr>
        <p:spPr bwMode="auto">
          <a:xfrm flipV="1">
            <a:off x="1113425" y="3212495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" name="Line 182"/>
          <p:cNvSpPr>
            <a:spLocks noChangeShapeType="1"/>
          </p:cNvSpPr>
          <p:nvPr/>
        </p:nvSpPr>
        <p:spPr bwMode="auto">
          <a:xfrm flipV="1">
            <a:off x="1023882" y="3091162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" name="Oval 183"/>
          <p:cNvSpPr>
            <a:spLocks noChangeArrowheads="1"/>
          </p:cNvSpPr>
          <p:nvPr/>
        </p:nvSpPr>
        <p:spPr bwMode="auto">
          <a:xfrm>
            <a:off x="1076415" y="3263148"/>
            <a:ext cx="72828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Oval 184"/>
          <p:cNvSpPr>
            <a:spLocks noChangeArrowheads="1"/>
          </p:cNvSpPr>
          <p:nvPr/>
        </p:nvSpPr>
        <p:spPr bwMode="auto">
          <a:xfrm>
            <a:off x="1186254" y="3160663"/>
            <a:ext cx="72828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Line 185"/>
          <p:cNvSpPr>
            <a:spLocks noChangeShapeType="1"/>
          </p:cNvSpPr>
          <p:nvPr/>
        </p:nvSpPr>
        <p:spPr bwMode="auto">
          <a:xfrm>
            <a:off x="930757" y="3022838"/>
            <a:ext cx="181474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" name="Line 186"/>
          <p:cNvSpPr>
            <a:spLocks noChangeShapeType="1"/>
          </p:cNvSpPr>
          <p:nvPr/>
        </p:nvSpPr>
        <p:spPr bwMode="auto">
          <a:xfrm>
            <a:off x="843603" y="2919176"/>
            <a:ext cx="145656" cy="117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Line 187"/>
          <p:cNvSpPr>
            <a:spLocks noChangeShapeType="1"/>
          </p:cNvSpPr>
          <p:nvPr/>
        </p:nvSpPr>
        <p:spPr bwMode="auto">
          <a:xfrm flipH="1" flipV="1">
            <a:off x="916430" y="2850851"/>
            <a:ext cx="14327" cy="1378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8" name="Line 188"/>
          <p:cNvSpPr>
            <a:spLocks noChangeShapeType="1"/>
          </p:cNvSpPr>
          <p:nvPr/>
        </p:nvSpPr>
        <p:spPr bwMode="auto">
          <a:xfrm flipH="1" flipV="1">
            <a:off x="930758" y="2824937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Line 189"/>
          <p:cNvSpPr>
            <a:spLocks noChangeShapeType="1"/>
          </p:cNvSpPr>
          <p:nvPr/>
        </p:nvSpPr>
        <p:spPr bwMode="auto">
          <a:xfrm flipH="1" flipV="1">
            <a:off x="824499" y="2938023"/>
            <a:ext cx="72829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Line 190"/>
          <p:cNvSpPr>
            <a:spLocks noChangeShapeType="1"/>
          </p:cNvSpPr>
          <p:nvPr/>
        </p:nvSpPr>
        <p:spPr bwMode="auto">
          <a:xfrm flipV="1">
            <a:off x="916430" y="2938024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Line 191"/>
          <p:cNvSpPr>
            <a:spLocks noChangeShapeType="1"/>
          </p:cNvSpPr>
          <p:nvPr/>
        </p:nvSpPr>
        <p:spPr bwMode="auto">
          <a:xfrm flipV="1">
            <a:off x="826888" y="2816691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" name="Oval 192"/>
          <p:cNvSpPr>
            <a:spLocks noChangeArrowheads="1"/>
          </p:cNvSpPr>
          <p:nvPr/>
        </p:nvSpPr>
        <p:spPr bwMode="auto">
          <a:xfrm>
            <a:off x="879419" y="2782530"/>
            <a:ext cx="72829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3" name="Line 193"/>
          <p:cNvSpPr>
            <a:spLocks noChangeShapeType="1"/>
          </p:cNvSpPr>
          <p:nvPr/>
        </p:nvSpPr>
        <p:spPr bwMode="auto">
          <a:xfrm flipV="1">
            <a:off x="712272" y="3022838"/>
            <a:ext cx="18266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" name="Line 194"/>
          <p:cNvSpPr>
            <a:spLocks noChangeShapeType="1"/>
          </p:cNvSpPr>
          <p:nvPr/>
        </p:nvSpPr>
        <p:spPr bwMode="auto">
          <a:xfrm>
            <a:off x="930758" y="3022839"/>
            <a:ext cx="72828" cy="171986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" name="Line 195"/>
          <p:cNvSpPr>
            <a:spLocks noChangeShapeType="1"/>
          </p:cNvSpPr>
          <p:nvPr/>
        </p:nvSpPr>
        <p:spPr bwMode="auto">
          <a:xfrm flipH="1">
            <a:off x="712272" y="2920353"/>
            <a:ext cx="109839" cy="17080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" name="Oval 196"/>
          <p:cNvSpPr>
            <a:spLocks noChangeArrowheads="1"/>
          </p:cNvSpPr>
          <p:nvPr/>
        </p:nvSpPr>
        <p:spPr bwMode="auto">
          <a:xfrm>
            <a:off x="785102" y="2885015"/>
            <a:ext cx="72828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" name="Oval 197"/>
          <p:cNvSpPr>
            <a:spLocks noChangeArrowheads="1"/>
          </p:cNvSpPr>
          <p:nvPr/>
        </p:nvSpPr>
        <p:spPr bwMode="auto">
          <a:xfrm>
            <a:off x="879419" y="2988677"/>
            <a:ext cx="72829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" name="Oval 198"/>
          <p:cNvSpPr>
            <a:spLocks noChangeArrowheads="1"/>
          </p:cNvSpPr>
          <p:nvPr/>
        </p:nvSpPr>
        <p:spPr bwMode="auto">
          <a:xfrm>
            <a:off x="1076415" y="3057000"/>
            <a:ext cx="72828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" name="Oval 199"/>
          <p:cNvSpPr>
            <a:spLocks noChangeArrowheads="1"/>
          </p:cNvSpPr>
          <p:nvPr/>
        </p:nvSpPr>
        <p:spPr bwMode="auto">
          <a:xfrm>
            <a:off x="967768" y="3160663"/>
            <a:ext cx="72829" cy="68323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" name="Oval 200"/>
          <p:cNvSpPr>
            <a:spLocks noChangeArrowheads="1"/>
          </p:cNvSpPr>
          <p:nvPr/>
        </p:nvSpPr>
        <p:spPr bwMode="auto">
          <a:xfrm>
            <a:off x="676455" y="3057000"/>
            <a:ext cx="72829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" name="Line 201"/>
          <p:cNvSpPr>
            <a:spLocks noChangeShapeType="1"/>
          </p:cNvSpPr>
          <p:nvPr/>
        </p:nvSpPr>
        <p:spPr bwMode="auto">
          <a:xfrm flipH="1" flipV="1">
            <a:off x="1294899" y="1511483"/>
            <a:ext cx="108646" cy="1942498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" name="Oval 202"/>
          <p:cNvSpPr>
            <a:spLocks noChangeAspect="1" noChangeArrowheads="1"/>
          </p:cNvSpPr>
          <p:nvPr/>
        </p:nvSpPr>
        <p:spPr bwMode="auto">
          <a:xfrm>
            <a:off x="757640" y="259284"/>
            <a:ext cx="1891145" cy="1742241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" name="Oval 203"/>
          <p:cNvSpPr>
            <a:spLocks noChangeAspect="1" noChangeArrowheads="1"/>
          </p:cNvSpPr>
          <p:nvPr/>
        </p:nvSpPr>
        <p:spPr bwMode="auto">
          <a:xfrm>
            <a:off x="2653562" y="1540933"/>
            <a:ext cx="1889951" cy="1742241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Oval 204"/>
          <p:cNvSpPr>
            <a:spLocks noChangeAspect="1" noChangeArrowheads="1"/>
          </p:cNvSpPr>
          <p:nvPr/>
        </p:nvSpPr>
        <p:spPr bwMode="auto">
          <a:xfrm>
            <a:off x="432900" y="2716563"/>
            <a:ext cx="872745" cy="804565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5" name="Line 205"/>
          <p:cNvSpPr>
            <a:spLocks noChangeShapeType="1"/>
          </p:cNvSpPr>
          <p:nvPr/>
        </p:nvSpPr>
        <p:spPr bwMode="auto">
          <a:xfrm>
            <a:off x="1366532" y="3812089"/>
            <a:ext cx="109839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" name="Line 206"/>
          <p:cNvSpPr>
            <a:spLocks noChangeShapeType="1"/>
          </p:cNvSpPr>
          <p:nvPr/>
        </p:nvSpPr>
        <p:spPr bwMode="auto">
          <a:xfrm>
            <a:off x="1149243" y="3812089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" name="Line 207"/>
          <p:cNvSpPr>
            <a:spLocks noChangeShapeType="1"/>
          </p:cNvSpPr>
          <p:nvPr/>
        </p:nvSpPr>
        <p:spPr bwMode="auto">
          <a:xfrm flipV="1">
            <a:off x="1222070" y="3744943"/>
            <a:ext cx="0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8" name="Line 208"/>
          <p:cNvSpPr>
            <a:spLocks noChangeShapeType="1"/>
          </p:cNvSpPr>
          <p:nvPr/>
        </p:nvSpPr>
        <p:spPr bwMode="auto">
          <a:xfrm flipH="1" flipV="1">
            <a:off x="1236398" y="3719029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" name="Line 209"/>
          <p:cNvSpPr>
            <a:spLocks noChangeShapeType="1"/>
          </p:cNvSpPr>
          <p:nvPr/>
        </p:nvSpPr>
        <p:spPr bwMode="auto">
          <a:xfrm flipH="1" flipV="1">
            <a:off x="1128947" y="3830937"/>
            <a:ext cx="74022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0" name="Line 210"/>
          <p:cNvSpPr>
            <a:spLocks noChangeShapeType="1"/>
          </p:cNvSpPr>
          <p:nvPr/>
        </p:nvSpPr>
        <p:spPr bwMode="auto">
          <a:xfrm flipV="1">
            <a:off x="1222070" y="3830937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" name="Line 211"/>
          <p:cNvSpPr>
            <a:spLocks noChangeShapeType="1"/>
          </p:cNvSpPr>
          <p:nvPr/>
        </p:nvSpPr>
        <p:spPr bwMode="auto">
          <a:xfrm flipV="1">
            <a:off x="1131333" y="3709605"/>
            <a:ext cx="90737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" name="Oval 212"/>
          <p:cNvSpPr>
            <a:spLocks noChangeArrowheads="1"/>
          </p:cNvSpPr>
          <p:nvPr/>
        </p:nvSpPr>
        <p:spPr bwMode="auto">
          <a:xfrm>
            <a:off x="1185058" y="3881590"/>
            <a:ext cx="72829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3" name="Oval 213"/>
          <p:cNvSpPr>
            <a:spLocks noChangeArrowheads="1"/>
          </p:cNvSpPr>
          <p:nvPr/>
        </p:nvSpPr>
        <p:spPr bwMode="auto">
          <a:xfrm>
            <a:off x="1299673" y="3784995"/>
            <a:ext cx="72829" cy="69502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4" name="Line 214"/>
          <p:cNvSpPr>
            <a:spLocks noChangeShapeType="1"/>
          </p:cNvSpPr>
          <p:nvPr/>
        </p:nvSpPr>
        <p:spPr bwMode="auto">
          <a:xfrm flipV="1">
            <a:off x="1549201" y="3812089"/>
            <a:ext cx="145656" cy="117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5" name="Line 215"/>
          <p:cNvSpPr>
            <a:spLocks noChangeShapeType="1"/>
          </p:cNvSpPr>
          <p:nvPr/>
        </p:nvSpPr>
        <p:spPr bwMode="auto">
          <a:xfrm flipV="1">
            <a:off x="1622027" y="3744943"/>
            <a:ext cx="0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6" name="Line 216"/>
          <p:cNvSpPr>
            <a:spLocks noChangeShapeType="1"/>
          </p:cNvSpPr>
          <p:nvPr/>
        </p:nvSpPr>
        <p:spPr bwMode="auto">
          <a:xfrm flipH="1" flipV="1">
            <a:off x="1636354" y="3719029"/>
            <a:ext cx="72829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7" name="Line 217"/>
          <p:cNvSpPr>
            <a:spLocks noChangeShapeType="1"/>
          </p:cNvSpPr>
          <p:nvPr/>
        </p:nvSpPr>
        <p:spPr bwMode="auto">
          <a:xfrm flipH="1" flipV="1">
            <a:off x="1530099" y="3830937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8" name="Line 218"/>
          <p:cNvSpPr>
            <a:spLocks noChangeShapeType="1"/>
          </p:cNvSpPr>
          <p:nvPr/>
        </p:nvSpPr>
        <p:spPr bwMode="auto">
          <a:xfrm flipV="1">
            <a:off x="1622029" y="3830937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9" name="Line 219"/>
          <p:cNvSpPr>
            <a:spLocks noChangeShapeType="1"/>
          </p:cNvSpPr>
          <p:nvPr/>
        </p:nvSpPr>
        <p:spPr bwMode="auto">
          <a:xfrm flipV="1">
            <a:off x="1532485" y="3709605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0" name="Oval 220"/>
          <p:cNvSpPr>
            <a:spLocks noChangeArrowheads="1"/>
          </p:cNvSpPr>
          <p:nvPr/>
        </p:nvSpPr>
        <p:spPr bwMode="auto">
          <a:xfrm>
            <a:off x="1585018" y="3881590"/>
            <a:ext cx="72828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" name="Oval 221"/>
          <p:cNvSpPr>
            <a:spLocks noChangeArrowheads="1"/>
          </p:cNvSpPr>
          <p:nvPr/>
        </p:nvSpPr>
        <p:spPr bwMode="auto">
          <a:xfrm>
            <a:off x="1694857" y="3777928"/>
            <a:ext cx="72828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" name="Line 222"/>
          <p:cNvSpPr>
            <a:spLocks noChangeShapeType="1"/>
          </p:cNvSpPr>
          <p:nvPr/>
        </p:nvSpPr>
        <p:spPr bwMode="auto">
          <a:xfrm>
            <a:off x="1439360" y="3641281"/>
            <a:ext cx="181474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3" name="Line 223"/>
          <p:cNvSpPr>
            <a:spLocks noChangeShapeType="1"/>
          </p:cNvSpPr>
          <p:nvPr/>
        </p:nvSpPr>
        <p:spPr bwMode="auto">
          <a:xfrm flipV="1">
            <a:off x="1220875" y="3641281"/>
            <a:ext cx="18266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" name="Line 224"/>
          <p:cNvSpPr>
            <a:spLocks noChangeShapeType="1"/>
          </p:cNvSpPr>
          <p:nvPr/>
        </p:nvSpPr>
        <p:spPr bwMode="auto">
          <a:xfrm>
            <a:off x="1439362" y="3641281"/>
            <a:ext cx="72828" cy="17080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5" name="Oval 225"/>
          <p:cNvSpPr>
            <a:spLocks noChangeArrowheads="1"/>
          </p:cNvSpPr>
          <p:nvPr/>
        </p:nvSpPr>
        <p:spPr bwMode="auto">
          <a:xfrm>
            <a:off x="1388022" y="3605941"/>
            <a:ext cx="72829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6" name="Oval 226"/>
          <p:cNvSpPr>
            <a:spLocks noChangeArrowheads="1"/>
          </p:cNvSpPr>
          <p:nvPr/>
        </p:nvSpPr>
        <p:spPr bwMode="auto">
          <a:xfrm>
            <a:off x="1476371" y="3777928"/>
            <a:ext cx="72829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7" name="Oval 227"/>
          <p:cNvSpPr>
            <a:spLocks noChangeArrowheads="1"/>
          </p:cNvSpPr>
          <p:nvPr/>
        </p:nvSpPr>
        <p:spPr bwMode="auto">
          <a:xfrm>
            <a:off x="1185060" y="3675443"/>
            <a:ext cx="74022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" name="Line 229"/>
          <p:cNvSpPr>
            <a:spLocks noChangeShapeType="1"/>
          </p:cNvSpPr>
          <p:nvPr/>
        </p:nvSpPr>
        <p:spPr bwMode="auto">
          <a:xfrm flipH="1">
            <a:off x="1840514" y="3839182"/>
            <a:ext cx="90975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9" name="Text Box 230"/>
          <p:cNvSpPr txBox="1">
            <a:spLocks noChangeArrowheads="1"/>
          </p:cNvSpPr>
          <p:nvPr/>
        </p:nvSpPr>
        <p:spPr bwMode="auto">
          <a:xfrm>
            <a:off x="2436270" y="3784995"/>
            <a:ext cx="351060" cy="47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0" name="Line 231"/>
          <p:cNvSpPr>
            <a:spLocks noChangeShapeType="1"/>
          </p:cNvSpPr>
          <p:nvPr/>
        </p:nvSpPr>
        <p:spPr bwMode="auto">
          <a:xfrm>
            <a:off x="1912148" y="3213672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" name="Line 232"/>
          <p:cNvSpPr>
            <a:spLocks noChangeShapeType="1"/>
          </p:cNvSpPr>
          <p:nvPr/>
        </p:nvSpPr>
        <p:spPr bwMode="auto">
          <a:xfrm flipV="1">
            <a:off x="1984974" y="3145348"/>
            <a:ext cx="0" cy="13782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2" name="Line 233"/>
          <p:cNvSpPr>
            <a:spLocks noChangeShapeType="1"/>
          </p:cNvSpPr>
          <p:nvPr/>
        </p:nvSpPr>
        <p:spPr bwMode="auto">
          <a:xfrm flipH="1" flipV="1">
            <a:off x="1999301" y="3120612"/>
            <a:ext cx="72829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3" name="Line 234"/>
          <p:cNvSpPr>
            <a:spLocks noChangeShapeType="1"/>
          </p:cNvSpPr>
          <p:nvPr/>
        </p:nvSpPr>
        <p:spPr bwMode="auto">
          <a:xfrm flipH="1" flipV="1">
            <a:off x="1893046" y="3232520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4" name="Line 235"/>
          <p:cNvSpPr>
            <a:spLocks noChangeShapeType="1"/>
          </p:cNvSpPr>
          <p:nvPr/>
        </p:nvSpPr>
        <p:spPr bwMode="auto">
          <a:xfrm flipV="1">
            <a:off x="1984976" y="3232520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5" name="Line 236"/>
          <p:cNvSpPr>
            <a:spLocks noChangeShapeType="1"/>
          </p:cNvSpPr>
          <p:nvPr/>
        </p:nvSpPr>
        <p:spPr bwMode="auto">
          <a:xfrm flipV="1">
            <a:off x="1895432" y="3111188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6" name="Oval 237"/>
          <p:cNvSpPr>
            <a:spLocks noChangeArrowheads="1"/>
          </p:cNvSpPr>
          <p:nvPr/>
        </p:nvSpPr>
        <p:spPr bwMode="auto">
          <a:xfrm>
            <a:off x="2058996" y="3181866"/>
            <a:ext cx="72829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" name="Line 238"/>
          <p:cNvSpPr>
            <a:spLocks noChangeShapeType="1"/>
          </p:cNvSpPr>
          <p:nvPr/>
        </p:nvSpPr>
        <p:spPr bwMode="auto">
          <a:xfrm>
            <a:off x="1802307" y="3042864"/>
            <a:ext cx="181474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8" name="Line 239"/>
          <p:cNvSpPr>
            <a:spLocks noChangeShapeType="1"/>
          </p:cNvSpPr>
          <p:nvPr/>
        </p:nvSpPr>
        <p:spPr bwMode="auto">
          <a:xfrm>
            <a:off x="1715153" y="2939201"/>
            <a:ext cx="145656" cy="117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9" name="Line 240"/>
          <p:cNvSpPr>
            <a:spLocks noChangeShapeType="1"/>
          </p:cNvSpPr>
          <p:nvPr/>
        </p:nvSpPr>
        <p:spPr bwMode="auto">
          <a:xfrm flipV="1">
            <a:off x="1787982" y="2870878"/>
            <a:ext cx="1194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0" name="Line 241"/>
          <p:cNvSpPr>
            <a:spLocks noChangeShapeType="1"/>
          </p:cNvSpPr>
          <p:nvPr/>
        </p:nvSpPr>
        <p:spPr bwMode="auto">
          <a:xfrm flipH="1" flipV="1">
            <a:off x="1802309" y="2844963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1" name="Line 242"/>
          <p:cNvSpPr>
            <a:spLocks noChangeShapeType="1"/>
          </p:cNvSpPr>
          <p:nvPr/>
        </p:nvSpPr>
        <p:spPr bwMode="auto">
          <a:xfrm flipH="1" flipV="1">
            <a:off x="1696049" y="2956871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" name="Line 243"/>
          <p:cNvSpPr>
            <a:spLocks noChangeShapeType="1"/>
          </p:cNvSpPr>
          <p:nvPr/>
        </p:nvSpPr>
        <p:spPr bwMode="auto">
          <a:xfrm flipV="1">
            <a:off x="1787980" y="2956871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3" name="Line 244"/>
          <p:cNvSpPr>
            <a:spLocks noChangeShapeType="1"/>
          </p:cNvSpPr>
          <p:nvPr/>
        </p:nvSpPr>
        <p:spPr bwMode="auto">
          <a:xfrm flipV="1">
            <a:off x="1698439" y="2835539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4" name="Oval 245"/>
          <p:cNvSpPr>
            <a:spLocks noChangeArrowheads="1"/>
          </p:cNvSpPr>
          <p:nvPr/>
        </p:nvSpPr>
        <p:spPr bwMode="auto">
          <a:xfrm>
            <a:off x="1750969" y="2802556"/>
            <a:ext cx="72829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" name="Oval 246"/>
          <p:cNvSpPr>
            <a:spLocks noChangeArrowheads="1"/>
          </p:cNvSpPr>
          <p:nvPr/>
        </p:nvSpPr>
        <p:spPr bwMode="auto">
          <a:xfrm>
            <a:off x="1866780" y="2901506"/>
            <a:ext cx="72828" cy="68323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6" name="Line 247"/>
          <p:cNvSpPr>
            <a:spLocks noChangeShapeType="1"/>
          </p:cNvSpPr>
          <p:nvPr/>
        </p:nvSpPr>
        <p:spPr bwMode="auto">
          <a:xfrm>
            <a:off x="1823798" y="3042864"/>
            <a:ext cx="51338" cy="17080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7" name="Oval 248"/>
          <p:cNvSpPr>
            <a:spLocks noChangeArrowheads="1"/>
          </p:cNvSpPr>
          <p:nvPr/>
        </p:nvSpPr>
        <p:spPr bwMode="auto">
          <a:xfrm>
            <a:off x="1750969" y="3007525"/>
            <a:ext cx="72829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" name="Line 249"/>
          <p:cNvSpPr>
            <a:spLocks noChangeShapeType="1"/>
          </p:cNvSpPr>
          <p:nvPr/>
        </p:nvSpPr>
        <p:spPr bwMode="auto">
          <a:xfrm>
            <a:off x="1913340" y="2974541"/>
            <a:ext cx="72829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9" name="Oval 250"/>
          <p:cNvSpPr>
            <a:spLocks noChangeArrowheads="1"/>
          </p:cNvSpPr>
          <p:nvPr/>
        </p:nvSpPr>
        <p:spPr bwMode="auto">
          <a:xfrm>
            <a:off x="1950353" y="3077026"/>
            <a:ext cx="72828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0" name="Oval 251"/>
          <p:cNvSpPr>
            <a:spLocks noChangeAspect="1" noChangeArrowheads="1"/>
          </p:cNvSpPr>
          <p:nvPr/>
        </p:nvSpPr>
        <p:spPr bwMode="auto">
          <a:xfrm>
            <a:off x="1462045" y="2716563"/>
            <a:ext cx="799916" cy="737419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1" name="Oval 252"/>
          <p:cNvSpPr>
            <a:spLocks noChangeAspect="1" noChangeArrowheads="1"/>
          </p:cNvSpPr>
          <p:nvPr/>
        </p:nvSpPr>
        <p:spPr bwMode="auto">
          <a:xfrm>
            <a:off x="1039402" y="3476363"/>
            <a:ext cx="764099" cy="703257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2" name="Line 253"/>
          <p:cNvSpPr>
            <a:spLocks noChangeShapeType="1"/>
          </p:cNvSpPr>
          <p:nvPr/>
        </p:nvSpPr>
        <p:spPr bwMode="auto">
          <a:xfrm>
            <a:off x="1222070" y="1167511"/>
            <a:ext cx="10864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3" name="Line 254"/>
          <p:cNvSpPr>
            <a:spLocks noChangeShapeType="1"/>
          </p:cNvSpPr>
          <p:nvPr/>
        </p:nvSpPr>
        <p:spPr bwMode="auto">
          <a:xfrm>
            <a:off x="1003586" y="1167511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4" name="Line 255"/>
          <p:cNvSpPr>
            <a:spLocks noChangeShapeType="1"/>
          </p:cNvSpPr>
          <p:nvPr/>
        </p:nvSpPr>
        <p:spPr bwMode="auto">
          <a:xfrm flipV="1">
            <a:off x="1076413" y="1099188"/>
            <a:ext cx="0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5" name="Line 256"/>
          <p:cNvSpPr>
            <a:spLocks noChangeShapeType="1"/>
          </p:cNvSpPr>
          <p:nvPr/>
        </p:nvSpPr>
        <p:spPr bwMode="auto">
          <a:xfrm flipH="1" flipV="1">
            <a:off x="1090742" y="1073273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6" name="Line 257"/>
          <p:cNvSpPr>
            <a:spLocks noChangeShapeType="1"/>
          </p:cNvSpPr>
          <p:nvPr/>
        </p:nvSpPr>
        <p:spPr bwMode="auto">
          <a:xfrm flipH="1" flipV="1">
            <a:off x="984482" y="1185181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7" name="Line 258"/>
          <p:cNvSpPr>
            <a:spLocks noChangeShapeType="1"/>
          </p:cNvSpPr>
          <p:nvPr/>
        </p:nvSpPr>
        <p:spPr bwMode="auto">
          <a:xfrm flipV="1">
            <a:off x="1076413" y="1185181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8" name="Line 259"/>
          <p:cNvSpPr>
            <a:spLocks noChangeShapeType="1"/>
          </p:cNvSpPr>
          <p:nvPr/>
        </p:nvSpPr>
        <p:spPr bwMode="auto">
          <a:xfrm flipV="1">
            <a:off x="986872" y="1063849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9" name="Oval 260"/>
          <p:cNvSpPr>
            <a:spLocks noChangeArrowheads="1"/>
          </p:cNvSpPr>
          <p:nvPr/>
        </p:nvSpPr>
        <p:spPr bwMode="auto">
          <a:xfrm>
            <a:off x="1039402" y="1235834"/>
            <a:ext cx="72829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0" name="Oval 261"/>
          <p:cNvSpPr>
            <a:spLocks noChangeArrowheads="1"/>
          </p:cNvSpPr>
          <p:nvPr/>
        </p:nvSpPr>
        <p:spPr bwMode="auto">
          <a:xfrm>
            <a:off x="930758" y="1133350"/>
            <a:ext cx="72828" cy="68323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1" name="Oval 262"/>
          <p:cNvSpPr>
            <a:spLocks noChangeArrowheads="1"/>
          </p:cNvSpPr>
          <p:nvPr/>
        </p:nvSpPr>
        <p:spPr bwMode="auto">
          <a:xfrm>
            <a:off x="1149241" y="1133350"/>
            <a:ext cx="72829" cy="68323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2" name="Line 263"/>
          <p:cNvSpPr>
            <a:spLocks noChangeShapeType="1"/>
          </p:cNvSpPr>
          <p:nvPr/>
        </p:nvSpPr>
        <p:spPr bwMode="auto">
          <a:xfrm>
            <a:off x="1403545" y="1167511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" name="Line 264"/>
          <p:cNvSpPr>
            <a:spLocks noChangeShapeType="1"/>
          </p:cNvSpPr>
          <p:nvPr/>
        </p:nvSpPr>
        <p:spPr bwMode="auto">
          <a:xfrm flipV="1">
            <a:off x="1476371" y="1099188"/>
            <a:ext cx="0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4" name="Line 265"/>
          <p:cNvSpPr>
            <a:spLocks noChangeShapeType="1"/>
          </p:cNvSpPr>
          <p:nvPr/>
        </p:nvSpPr>
        <p:spPr bwMode="auto">
          <a:xfrm flipH="1" flipV="1">
            <a:off x="1490699" y="1073273"/>
            <a:ext cx="74022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5" name="Line 266"/>
          <p:cNvSpPr>
            <a:spLocks noChangeShapeType="1"/>
          </p:cNvSpPr>
          <p:nvPr/>
        </p:nvSpPr>
        <p:spPr bwMode="auto">
          <a:xfrm flipH="1" flipV="1">
            <a:off x="1384442" y="1185181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6" name="Line 267"/>
          <p:cNvSpPr>
            <a:spLocks noChangeShapeType="1"/>
          </p:cNvSpPr>
          <p:nvPr/>
        </p:nvSpPr>
        <p:spPr bwMode="auto">
          <a:xfrm flipV="1">
            <a:off x="1476371" y="1185181"/>
            <a:ext cx="90737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7" name="Line 268"/>
          <p:cNvSpPr>
            <a:spLocks noChangeShapeType="1"/>
          </p:cNvSpPr>
          <p:nvPr/>
        </p:nvSpPr>
        <p:spPr bwMode="auto">
          <a:xfrm flipV="1">
            <a:off x="1386829" y="1063849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8" name="Oval 269"/>
          <p:cNvSpPr>
            <a:spLocks noChangeArrowheads="1"/>
          </p:cNvSpPr>
          <p:nvPr/>
        </p:nvSpPr>
        <p:spPr bwMode="auto">
          <a:xfrm>
            <a:off x="1439362" y="1235834"/>
            <a:ext cx="74022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9" name="Line 270"/>
          <p:cNvSpPr>
            <a:spLocks noChangeShapeType="1"/>
          </p:cNvSpPr>
          <p:nvPr/>
        </p:nvSpPr>
        <p:spPr bwMode="auto">
          <a:xfrm>
            <a:off x="1293705" y="995526"/>
            <a:ext cx="182667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0" name="Line 271"/>
          <p:cNvSpPr>
            <a:spLocks noChangeShapeType="1"/>
          </p:cNvSpPr>
          <p:nvPr/>
        </p:nvSpPr>
        <p:spPr bwMode="auto">
          <a:xfrm>
            <a:off x="1206550" y="891863"/>
            <a:ext cx="145656" cy="117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1" name="Line 272"/>
          <p:cNvSpPr>
            <a:spLocks noChangeShapeType="1"/>
          </p:cNvSpPr>
          <p:nvPr/>
        </p:nvSpPr>
        <p:spPr bwMode="auto">
          <a:xfrm flipH="1" flipV="1">
            <a:off x="1280572" y="823540"/>
            <a:ext cx="13133" cy="1378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2" name="Line 273"/>
          <p:cNvSpPr>
            <a:spLocks noChangeShapeType="1"/>
          </p:cNvSpPr>
          <p:nvPr/>
        </p:nvSpPr>
        <p:spPr bwMode="auto">
          <a:xfrm flipH="1" flipV="1">
            <a:off x="1293705" y="798801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3" name="Line 274"/>
          <p:cNvSpPr>
            <a:spLocks noChangeShapeType="1"/>
          </p:cNvSpPr>
          <p:nvPr/>
        </p:nvSpPr>
        <p:spPr bwMode="auto">
          <a:xfrm flipH="1" flipV="1">
            <a:off x="1187446" y="910711"/>
            <a:ext cx="72829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4" name="Line 275"/>
          <p:cNvSpPr>
            <a:spLocks noChangeShapeType="1"/>
          </p:cNvSpPr>
          <p:nvPr/>
        </p:nvSpPr>
        <p:spPr bwMode="auto">
          <a:xfrm flipV="1">
            <a:off x="1279377" y="910711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5" name="Line 276"/>
          <p:cNvSpPr>
            <a:spLocks noChangeShapeType="1"/>
          </p:cNvSpPr>
          <p:nvPr/>
        </p:nvSpPr>
        <p:spPr bwMode="auto">
          <a:xfrm flipV="1">
            <a:off x="1189835" y="789378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6" name="Oval 277"/>
          <p:cNvSpPr>
            <a:spLocks noChangeArrowheads="1"/>
          </p:cNvSpPr>
          <p:nvPr/>
        </p:nvSpPr>
        <p:spPr bwMode="auto">
          <a:xfrm>
            <a:off x="1242366" y="755216"/>
            <a:ext cx="72829" cy="68323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7" name="Oval 278"/>
          <p:cNvSpPr>
            <a:spLocks noChangeArrowheads="1"/>
          </p:cNvSpPr>
          <p:nvPr/>
        </p:nvSpPr>
        <p:spPr bwMode="auto">
          <a:xfrm>
            <a:off x="1353401" y="845921"/>
            <a:ext cx="72828" cy="69502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8" name="Line 279"/>
          <p:cNvSpPr>
            <a:spLocks noChangeShapeType="1"/>
          </p:cNvSpPr>
          <p:nvPr/>
        </p:nvSpPr>
        <p:spPr bwMode="auto">
          <a:xfrm flipV="1">
            <a:off x="1075219" y="995526"/>
            <a:ext cx="18266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9" name="Line 280"/>
          <p:cNvSpPr>
            <a:spLocks noChangeShapeType="1"/>
          </p:cNvSpPr>
          <p:nvPr/>
        </p:nvSpPr>
        <p:spPr bwMode="auto">
          <a:xfrm>
            <a:off x="1293705" y="995526"/>
            <a:ext cx="72828" cy="171986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0" name="Line 281"/>
          <p:cNvSpPr>
            <a:spLocks noChangeShapeType="1"/>
          </p:cNvSpPr>
          <p:nvPr/>
        </p:nvSpPr>
        <p:spPr bwMode="auto">
          <a:xfrm flipH="1">
            <a:off x="1075219" y="893040"/>
            <a:ext cx="109839" cy="17080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1" name="Oval 282"/>
          <p:cNvSpPr>
            <a:spLocks noChangeArrowheads="1"/>
          </p:cNvSpPr>
          <p:nvPr/>
        </p:nvSpPr>
        <p:spPr bwMode="auto">
          <a:xfrm>
            <a:off x="1149241" y="857702"/>
            <a:ext cx="72829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2" name="Oval 283"/>
          <p:cNvSpPr>
            <a:spLocks noChangeArrowheads="1"/>
          </p:cNvSpPr>
          <p:nvPr/>
        </p:nvSpPr>
        <p:spPr bwMode="auto">
          <a:xfrm>
            <a:off x="1242366" y="961364"/>
            <a:ext cx="72829" cy="68323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3" name="Oval 284"/>
          <p:cNvSpPr>
            <a:spLocks noChangeArrowheads="1"/>
          </p:cNvSpPr>
          <p:nvPr/>
        </p:nvSpPr>
        <p:spPr bwMode="auto">
          <a:xfrm>
            <a:off x="1439362" y="1029688"/>
            <a:ext cx="74022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4" name="Oval 285"/>
          <p:cNvSpPr>
            <a:spLocks noChangeArrowheads="1"/>
          </p:cNvSpPr>
          <p:nvPr/>
        </p:nvSpPr>
        <p:spPr bwMode="auto">
          <a:xfrm>
            <a:off x="1330715" y="1133350"/>
            <a:ext cx="72829" cy="68323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5" name="Oval 286"/>
          <p:cNvSpPr>
            <a:spLocks noChangeArrowheads="1"/>
          </p:cNvSpPr>
          <p:nvPr/>
        </p:nvSpPr>
        <p:spPr bwMode="auto">
          <a:xfrm>
            <a:off x="1039402" y="1029688"/>
            <a:ext cx="72829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6" name="Oval 287"/>
          <p:cNvSpPr>
            <a:spLocks noChangeAspect="1" noChangeArrowheads="1"/>
          </p:cNvSpPr>
          <p:nvPr/>
        </p:nvSpPr>
        <p:spPr bwMode="auto">
          <a:xfrm>
            <a:off x="812562" y="685715"/>
            <a:ext cx="872745" cy="804565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7" name="Line 288"/>
          <p:cNvSpPr>
            <a:spLocks noChangeShapeType="1"/>
          </p:cNvSpPr>
          <p:nvPr/>
        </p:nvSpPr>
        <p:spPr bwMode="auto">
          <a:xfrm>
            <a:off x="3477355" y="2114611"/>
            <a:ext cx="109839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8" name="Line 289"/>
          <p:cNvSpPr>
            <a:spLocks noChangeShapeType="1"/>
          </p:cNvSpPr>
          <p:nvPr/>
        </p:nvSpPr>
        <p:spPr bwMode="auto">
          <a:xfrm>
            <a:off x="3258871" y="2114611"/>
            <a:ext cx="146850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9" name="Line 290"/>
          <p:cNvSpPr>
            <a:spLocks noChangeShapeType="1"/>
          </p:cNvSpPr>
          <p:nvPr/>
        </p:nvSpPr>
        <p:spPr bwMode="auto">
          <a:xfrm flipV="1">
            <a:off x="3332893" y="2046289"/>
            <a:ext cx="0" cy="1378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0" name="Line 291"/>
          <p:cNvSpPr>
            <a:spLocks noChangeShapeType="1"/>
          </p:cNvSpPr>
          <p:nvPr/>
        </p:nvSpPr>
        <p:spPr bwMode="auto">
          <a:xfrm flipH="1" flipV="1">
            <a:off x="3347221" y="2020372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1" name="Line 292"/>
          <p:cNvSpPr>
            <a:spLocks noChangeShapeType="1"/>
          </p:cNvSpPr>
          <p:nvPr/>
        </p:nvSpPr>
        <p:spPr bwMode="auto">
          <a:xfrm flipH="1" flipV="1">
            <a:off x="3239770" y="2133460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2" name="Line 293"/>
          <p:cNvSpPr>
            <a:spLocks noChangeShapeType="1"/>
          </p:cNvSpPr>
          <p:nvPr/>
        </p:nvSpPr>
        <p:spPr bwMode="auto">
          <a:xfrm flipV="1">
            <a:off x="3332893" y="2133459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" name="Line 294"/>
          <p:cNvSpPr>
            <a:spLocks noChangeShapeType="1"/>
          </p:cNvSpPr>
          <p:nvPr/>
        </p:nvSpPr>
        <p:spPr bwMode="auto">
          <a:xfrm flipV="1">
            <a:off x="3242156" y="2012127"/>
            <a:ext cx="90737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4" name="Oval 295"/>
          <p:cNvSpPr>
            <a:spLocks noChangeArrowheads="1"/>
          </p:cNvSpPr>
          <p:nvPr/>
        </p:nvSpPr>
        <p:spPr bwMode="auto">
          <a:xfrm>
            <a:off x="3186042" y="2080450"/>
            <a:ext cx="72829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5" name="Line 296"/>
          <p:cNvSpPr>
            <a:spLocks noChangeShapeType="1"/>
          </p:cNvSpPr>
          <p:nvPr/>
        </p:nvSpPr>
        <p:spPr bwMode="auto">
          <a:xfrm>
            <a:off x="3660024" y="2114611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6" name="Line 297"/>
          <p:cNvSpPr>
            <a:spLocks noChangeShapeType="1"/>
          </p:cNvSpPr>
          <p:nvPr/>
        </p:nvSpPr>
        <p:spPr bwMode="auto">
          <a:xfrm flipV="1">
            <a:off x="3732851" y="2046289"/>
            <a:ext cx="0" cy="1378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7" name="Line 298"/>
          <p:cNvSpPr>
            <a:spLocks noChangeShapeType="1"/>
          </p:cNvSpPr>
          <p:nvPr/>
        </p:nvSpPr>
        <p:spPr bwMode="auto">
          <a:xfrm flipH="1" flipV="1">
            <a:off x="3747178" y="2020372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8" name="Line 299"/>
          <p:cNvSpPr>
            <a:spLocks noChangeShapeType="1"/>
          </p:cNvSpPr>
          <p:nvPr/>
        </p:nvSpPr>
        <p:spPr bwMode="auto">
          <a:xfrm flipH="1" flipV="1">
            <a:off x="3640922" y="2133460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9" name="Line 300"/>
          <p:cNvSpPr>
            <a:spLocks noChangeShapeType="1"/>
          </p:cNvSpPr>
          <p:nvPr/>
        </p:nvSpPr>
        <p:spPr bwMode="auto">
          <a:xfrm flipV="1">
            <a:off x="3732852" y="2133459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0" name="Line 301"/>
          <p:cNvSpPr>
            <a:spLocks noChangeShapeType="1"/>
          </p:cNvSpPr>
          <p:nvPr/>
        </p:nvSpPr>
        <p:spPr bwMode="auto">
          <a:xfrm flipV="1">
            <a:off x="3643308" y="2012127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1" name="Line 302"/>
          <p:cNvSpPr>
            <a:spLocks noChangeShapeType="1"/>
          </p:cNvSpPr>
          <p:nvPr/>
        </p:nvSpPr>
        <p:spPr bwMode="auto">
          <a:xfrm>
            <a:off x="3550184" y="1943804"/>
            <a:ext cx="181474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2" name="Line 303"/>
          <p:cNvSpPr>
            <a:spLocks noChangeShapeType="1"/>
          </p:cNvSpPr>
          <p:nvPr/>
        </p:nvSpPr>
        <p:spPr bwMode="auto">
          <a:xfrm>
            <a:off x="3461835" y="1840140"/>
            <a:ext cx="146850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" name="Line 304"/>
          <p:cNvSpPr>
            <a:spLocks noChangeShapeType="1"/>
          </p:cNvSpPr>
          <p:nvPr/>
        </p:nvSpPr>
        <p:spPr bwMode="auto">
          <a:xfrm flipH="1" flipV="1">
            <a:off x="3535857" y="1771818"/>
            <a:ext cx="14327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Line 305"/>
          <p:cNvSpPr>
            <a:spLocks noChangeShapeType="1"/>
          </p:cNvSpPr>
          <p:nvPr/>
        </p:nvSpPr>
        <p:spPr bwMode="auto">
          <a:xfrm flipH="1" flipV="1">
            <a:off x="3550185" y="1745903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5" name="Line 306"/>
          <p:cNvSpPr>
            <a:spLocks noChangeShapeType="1"/>
          </p:cNvSpPr>
          <p:nvPr/>
        </p:nvSpPr>
        <p:spPr bwMode="auto">
          <a:xfrm flipH="1" flipV="1">
            <a:off x="3442734" y="1857811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6" name="Line 307"/>
          <p:cNvSpPr>
            <a:spLocks noChangeShapeType="1"/>
          </p:cNvSpPr>
          <p:nvPr/>
        </p:nvSpPr>
        <p:spPr bwMode="auto">
          <a:xfrm flipV="1">
            <a:off x="3535857" y="1857811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7" name="Line 308"/>
          <p:cNvSpPr>
            <a:spLocks noChangeShapeType="1"/>
          </p:cNvSpPr>
          <p:nvPr/>
        </p:nvSpPr>
        <p:spPr bwMode="auto">
          <a:xfrm flipV="1">
            <a:off x="3445120" y="1736477"/>
            <a:ext cx="90737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8" name="Oval 309"/>
          <p:cNvSpPr>
            <a:spLocks noChangeArrowheads="1"/>
          </p:cNvSpPr>
          <p:nvPr/>
        </p:nvSpPr>
        <p:spPr bwMode="auto">
          <a:xfrm>
            <a:off x="3498845" y="1702316"/>
            <a:ext cx="72829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9" name="Oval 310"/>
          <p:cNvSpPr>
            <a:spLocks noChangeArrowheads="1"/>
          </p:cNvSpPr>
          <p:nvPr/>
        </p:nvSpPr>
        <p:spPr bwMode="auto">
          <a:xfrm>
            <a:off x="3602717" y="1808336"/>
            <a:ext cx="72828" cy="69502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0" name="Line 311"/>
          <p:cNvSpPr>
            <a:spLocks noChangeShapeType="1"/>
          </p:cNvSpPr>
          <p:nvPr/>
        </p:nvSpPr>
        <p:spPr bwMode="auto">
          <a:xfrm flipV="1">
            <a:off x="3331699" y="1943804"/>
            <a:ext cx="181474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1" name="Line 312"/>
          <p:cNvSpPr>
            <a:spLocks noChangeShapeType="1"/>
          </p:cNvSpPr>
          <p:nvPr/>
        </p:nvSpPr>
        <p:spPr bwMode="auto">
          <a:xfrm>
            <a:off x="3550185" y="1943803"/>
            <a:ext cx="72828" cy="17080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2" name="Line 313"/>
          <p:cNvSpPr>
            <a:spLocks noChangeShapeType="1"/>
          </p:cNvSpPr>
          <p:nvPr/>
        </p:nvSpPr>
        <p:spPr bwMode="auto">
          <a:xfrm flipH="1">
            <a:off x="3331700" y="1840142"/>
            <a:ext cx="108646" cy="171986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3" name="Oval 314"/>
          <p:cNvSpPr>
            <a:spLocks noChangeArrowheads="1"/>
          </p:cNvSpPr>
          <p:nvPr/>
        </p:nvSpPr>
        <p:spPr bwMode="auto">
          <a:xfrm>
            <a:off x="3404529" y="1820116"/>
            <a:ext cx="72828" cy="69502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4" name="Oval 315"/>
          <p:cNvSpPr>
            <a:spLocks noChangeArrowheads="1"/>
          </p:cNvSpPr>
          <p:nvPr/>
        </p:nvSpPr>
        <p:spPr bwMode="auto">
          <a:xfrm>
            <a:off x="3498845" y="1908464"/>
            <a:ext cx="72829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5" name="Oval 316"/>
          <p:cNvSpPr>
            <a:spLocks noChangeArrowheads="1"/>
          </p:cNvSpPr>
          <p:nvPr/>
        </p:nvSpPr>
        <p:spPr bwMode="auto">
          <a:xfrm>
            <a:off x="3695841" y="1977965"/>
            <a:ext cx="72828" cy="68323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6" name="Oval 317"/>
          <p:cNvSpPr>
            <a:spLocks noChangeArrowheads="1"/>
          </p:cNvSpPr>
          <p:nvPr/>
        </p:nvSpPr>
        <p:spPr bwMode="auto">
          <a:xfrm>
            <a:off x="3586002" y="2076916"/>
            <a:ext cx="72828" cy="69502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7" name="Oval 318"/>
          <p:cNvSpPr>
            <a:spLocks noChangeArrowheads="1"/>
          </p:cNvSpPr>
          <p:nvPr/>
        </p:nvSpPr>
        <p:spPr bwMode="auto">
          <a:xfrm>
            <a:off x="3295882" y="1992101"/>
            <a:ext cx="72829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8" name="Oval 319"/>
          <p:cNvSpPr>
            <a:spLocks noChangeAspect="1" noChangeArrowheads="1"/>
          </p:cNvSpPr>
          <p:nvPr/>
        </p:nvSpPr>
        <p:spPr bwMode="auto">
          <a:xfrm>
            <a:off x="3086949" y="1648130"/>
            <a:ext cx="873938" cy="804565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9" name="Line 320"/>
          <p:cNvSpPr>
            <a:spLocks noChangeShapeType="1"/>
          </p:cNvSpPr>
          <p:nvPr/>
        </p:nvSpPr>
        <p:spPr bwMode="auto">
          <a:xfrm>
            <a:off x="3584808" y="2993388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0" name="Line 321"/>
          <p:cNvSpPr>
            <a:spLocks noChangeShapeType="1"/>
          </p:cNvSpPr>
          <p:nvPr/>
        </p:nvSpPr>
        <p:spPr bwMode="auto">
          <a:xfrm flipV="1">
            <a:off x="3657635" y="2925065"/>
            <a:ext cx="0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1" name="Line 322"/>
          <p:cNvSpPr>
            <a:spLocks noChangeShapeType="1"/>
          </p:cNvSpPr>
          <p:nvPr/>
        </p:nvSpPr>
        <p:spPr bwMode="auto">
          <a:xfrm flipH="1" flipV="1">
            <a:off x="3671964" y="2899150"/>
            <a:ext cx="74022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2" name="Line 323"/>
          <p:cNvSpPr>
            <a:spLocks noChangeShapeType="1"/>
          </p:cNvSpPr>
          <p:nvPr/>
        </p:nvSpPr>
        <p:spPr bwMode="auto">
          <a:xfrm flipH="1" flipV="1">
            <a:off x="3565704" y="3011059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3" name="Line 324"/>
          <p:cNvSpPr>
            <a:spLocks noChangeShapeType="1"/>
          </p:cNvSpPr>
          <p:nvPr/>
        </p:nvSpPr>
        <p:spPr bwMode="auto">
          <a:xfrm flipV="1">
            <a:off x="3657635" y="3011059"/>
            <a:ext cx="90737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4" name="Line 325"/>
          <p:cNvSpPr>
            <a:spLocks noChangeShapeType="1"/>
          </p:cNvSpPr>
          <p:nvPr/>
        </p:nvSpPr>
        <p:spPr bwMode="auto">
          <a:xfrm flipV="1">
            <a:off x="3568093" y="2889727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5" name="Oval 326"/>
          <p:cNvSpPr>
            <a:spLocks noChangeArrowheads="1"/>
          </p:cNvSpPr>
          <p:nvPr/>
        </p:nvSpPr>
        <p:spPr bwMode="auto">
          <a:xfrm>
            <a:off x="3620625" y="3061713"/>
            <a:ext cx="74022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6" name="Oval 327"/>
          <p:cNvSpPr>
            <a:spLocks noChangeArrowheads="1"/>
          </p:cNvSpPr>
          <p:nvPr/>
        </p:nvSpPr>
        <p:spPr bwMode="auto">
          <a:xfrm>
            <a:off x="3730464" y="2959227"/>
            <a:ext cx="74022" cy="68323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7" name="Line 328"/>
          <p:cNvSpPr>
            <a:spLocks noChangeShapeType="1"/>
          </p:cNvSpPr>
          <p:nvPr/>
        </p:nvSpPr>
        <p:spPr bwMode="auto">
          <a:xfrm>
            <a:off x="3474967" y="2821403"/>
            <a:ext cx="18266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8" name="Line 329"/>
          <p:cNvSpPr>
            <a:spLocks noChangeShapeType="1"/>
          </p:cNvSpPr>
          <p:nvPr/>
        </p:nvSpPr>
        <p:spPr bwMode="auto">
          <a:xfrm>
            <a:off x="3387814" y="2717741"/>
            <a:ext cx="145656" cy="117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9" name="Line 330"/>
          <p:cNvSpPr>
            <a:spLocks noChangeShapeType="1"/>
          </p:cNvSpPr>
          <p:nvPr/>
        </p:nvSpPr>
        <p:spPr bwMode="auto">
          <a:xfrm flipV="1">
            <a:off x="3460641" y="2649418"/>
            <a:ext cx="1194" cy="1378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0" name="Line 331"/>
          <p:cNvSpPr>
            <a:spLocks noChangeShapeType="1"/>
          </p:cNvSpPr>
          <p:nvPr/>
        </p:nvSpPr>
        <p:spPr bwMode="auto">
          <a:xfrm flipH="1" flipV="1">
            <a:off x="3474967" y="2623501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1" name="Line 332"/>
          <p:cNvSpPr>
            <a:spLocks noChangeShapeType="1"/>
          </p:cNvSpPr>
          <p:nvPr/>
        </p:nvSpPr>
        <p:spPr bwMode="auto">
          <a:xfrm flipH="1" flipV="1">
            <a:off x="3368712" y="2736588"/>
            <a:ext cx="72828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2" name="Line 333"/>
          <p:cNvSpPr>
            <a:spLocks noChangeShapeType="1"/>
          </p:cNvSpPr>
          <p:nvPr/>
        </p:nvSpPr>
        <p:spPr bwMode="auto">
          <a:xfrm flipV="1">
            <a:off x="3460642" y="2736588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3" name="Line 334"/>
          <p:cNvSpPr>
            <a:spLocks noChangeShapeType="1"/>
          </p:cNvSpPr>
          <p:nvPr/>
        </p:nvSpPr>
        <p:spPr bwMode="auto">
          <a:xfrm flipV="1">
            <a:off x="3371098" y="2615256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" name="Line 335"/>
          <p:cNvSpPr>
            <a:spLocks noChangeShapeType="1"/>
          </p:cNvSpPr>
          <p:nvPr/>
        </p:nvSpPr>
        <p:spPr bwMode="auto">
          <a:xfrm>
            <a:off x="3496458" y="2821404"/>
            <a:ext cx="51338" cy="171986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5" name="Oval 336"/>
          <p:cNvSpPr>
            <a:spLocks noChangeArrowheads="1"/>
          </p:cNvSpPr>
          <p:nvPr/>
        </p:nvSpPr>
        <p:spPr bwMode="auto">
          <a:xfrm>
            <a:off x="3331699" y="2678868"/>
            <a:ext cx="72829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6" name="Oval 337"/>
          <p:cNvSpPr>
            <a:spLocks noChangeArrowheads="1"/>
          </p:cNvSpPr>
          <p:nvPr/>
        </p:nvSpPr>
        <p:spPr bwMode="auto">
          <a:xfrm>
            <a:off x="3423631" y="2787241"/>
            <a:ext cx="72828" cy="68323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7" name="Oval 338"/>
          <p:cNvSpPr>
            <a:spLocks noChangeArrowheads="1"/>
          </p:cNvSpPr>
          <p:nvPr/>
        </p:nvSpPr>
        <p:spPr bwMode="auto">
          <a:xfrm>
            <a:off x="3513174" y="2954515"/>
            <a:ext cx="74022" cy="68323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8" name="Line 339"/>
          <p:cNvSpPr>
            <a:spLocks noChangeShapeType="1"/>
          </p:cNvSpPr>
          <p:nvPr/>
        </p:nvSpPr>
        <p:spPr bwMode="auto">
          <a:xfrm>
            <a:off x="3586002" y="2753080"/>
            <a:ext cx="72828" cy="136647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9" name="Oval 340"/>
          <p:cNvSpPr>
            <a:spLocks noChangeArrowheads="1"/>
          </p:cNvSpPr>
          <p:nvPr/>
        </p:nvSpPr>
        <p:spPr bwMode="auto">
          <a:xfrm>
            <a:off x="3623012" y="2855565"/>
            <a:ext cx="72829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0" name="Oval 341"/>
          <p:cNvSpPr>
            <a:spLocks noChangeAspect="1" noChangeArrowheads="1"/>
          </p:cNvSpPr>
          <p:nvPr/>
        </p:nvSpPr>
        <p:spPr bwMode="auto">
          <a:xfrm>
            <a:off x="3140676" y="2503347"/>
            <a:ext cx="801110" cy="737419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1" name="Line 342"/>
          <p:cNvSpPr>
            <a:spLocks noChangeShapeType="1"/>
          </p:cNvSpPr>
          <p:nvPr/>
        </p:nvSpPr>
        <p:spPr bwMode="auto">
          <a:xfrm>
            <a:off x="2094815" y="1285309"/>
            <a:ext cx="10864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2" name="Line 343"/>
          <p:cNvSpPr>
            <a:spLocks noChangeShapeType="1"/>
          </p:cNvSpPr>
          <p:nvPr/>
        </p:nvSpPr>
        <p:spPr bwMode="auto">
          <a:xfrm>
            <a:off x="1876331" y="1285309"/>
            <a:ext cx="145656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3" name="Line 344"/>
          <p:cNvSpPr>
            <a:spLocks noChangeShapeType="1"/>
          </p:cNvSpPr>
          <p:nvPr/>
        </p:nvSpPr>
        <p:spPr bwMode="auto">
          <a:xfrm flipV="1">
            <a:off x="1949157" y="1216987"/>
            <a:ext cx="0" cy="1378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" name="Line 345"/>
          <p:cNvSpPr>
            <a:spLocks noChangeShapeType="1"/>
          </p:cNvSpPr>
          <p:nvPr/>
        </p:nvSpPr>
        <p:spPr bwMode="auto">
          <a:xfrm flipH="1" flipV="1">
            <a:off x="1963484" y="1191070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5" name="Line 346"/>
          <p:cNvSpPr>
            <a:spLocks noChangeShapeType="1"/>
          </p:cNvSpPr>
          <p:nvPr/>
        </p:nvSpPr>
        <p:spPr bwMode="auto">
          <a:xfrm flipH="1" flipV="1">
            <a:off x="1857228" y="1302980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6" name="Line 347"/>
          <p:cNvSpPr>
            <a:spLocks noChangeShapeType="1"/>
          </p:cNvSpPr>
          <p:nvPr/>
        </p:nvSpPr>
        <p:spPr bwMode="auto">
          <a:xfrm flipV="1">
            <a:off x="1949159" y="1302979"/>
            <a:ext cx="89543" cy="8599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7" name="Line 348"/>
          <p:cNvSpPr>
            <a:spLocks noChangeShapeType="1"/>
          </p:cNvSpPr>
          <p:nvPr/>
        </p:nvSpPr>
        <p:spPr bwMode="auto">
          <a:xfrm flipV="1">
            <a:off x="1859615" y="1182825"/>
            <a:ext cx="89542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8" name="Oval 349"/>
          <p:cNvSpPr>
            <a:spLocks noChangeArrowheads="1"/>
          </p:cNvSpPr>
          <p:nvPr/>
        </p:nvSpPr>
        <p:spPr bwMode="auto">
          <a:xfrm>
            <a:off x="1913340" y="1339497"/>
            <a:ext cx="72829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89" name="Oval 350"/>
          <p:cNvSpPr>
            <a:spLocks noChangeArrowheads="1"/>
          </p:cNvSpPr>
          <p:nvPr/>
        </p:nvSpPr>
        <p:spPr bwMode="auto">
          <a:xfrm>
            <a:off x="1803501" y="1251148"/>
            <a:ext cx="72829" cy="69502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90" name="Oval 351"/>
          <p:cNvSpPr>
            <a:spLocks noChangeArrowheads="1"/>
          </p:cNvSpPr>
          <p:nvPr/>
        </p:nvSpPr>
        <p:spPr bwMode="auto">
          <a:xfrm>
            <a:off x="2021987" y="1251148"/>
            <a:ext cx="72828" cy="69502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91" name="Line 352"/>
          <p:cNvSpPr>
            <a:spLocks noChangeShapeType="1"/>
          </p:cNvSpPr>
          <p:nvPr/>
        </p:nvSpPr>
        <p:spPr bwMode="auto">
          <a:xfrm flipV="1">
            <a:off x="2277483" y="1285310"/>
            <a:ext cx="144462" cy="117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2" name="Line 353"/>
          <p:cNvSpPr>
            <a:spLocks noChangeShapeType="1"/>
          </p:cNvSpPr>
          <p:nvPr/>
        </p:nvSpPr>
        <p:spPr bwMode="auto">
          <a:xfrm flipV="1">
            <a:off x="2349116" y="1216987"/>
            <a:ext cx="0" cy="137824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3" name="Line 354"/>
          <p:cNvSpPr>
            <a:spLocks noChangeShapeType="1"/>
          </p:cNvSpPr>
          <p:nvPr/>
        </p:nvSpPr>
        <p:spPr bwMode="auto">
          <a:xfrm flipH="1" flipV="1">
            <a:off x="2363444" y="1191070"/>
            <a:ext cx="72828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4" name="Line 355"/>
          <p:cNvSpPr>
            <a:spLocks noChangeShapeType="1"/>
          </p:cNvSpPr>
          <p:nvPr/>
        </p:nvSpPr>
        <p:spPr bwMode="auto">
          <a:xfrm flipH="1" flipV="1">
            <a:off x="2257185" y="1302980"/>
            <a:ext cx="72829" cy="69502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5" name="Line 356"/>
          <p:cNvSpPr>
            <a:spLocks noChangeShapeType="1"/>
          </p:cNvSpPr>
          <p:nvPr/>
        </p:nvSpPr>
        <p:spPr bwMode="auto">
          <a:xfrm flipV="1">
            <a:off x="2349116" y="1302979"/>
            <a:ext cx="89542" cy="8599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6" name="Line 357"/>
          <p:cNvSpPr>
            <a:spLocks noChangeShapeType="1"/>
          </p:cNvSpPr>
          <p:nvPr/>
        </p:nvSpPr>
        <p:spPr bwMode="auto">
          <a:xfrm flipV="1">
            <a:off x="2259572" y="1182825"/>
            <a:ext cx="89543" cy="8481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7" name="Oval 358"/>
          <p:cNvSpPr>
            <a:spLocks noChangeArrowheads="1"/>
          </p:cNvSpPr>
          <p:nvPr/>
        </p:nvSpPr>
        <p:spPr bwMode="auto">
          <a:xfrm>
            <a:off x="2312104" y="1354810"/>
            <a:ext cx="72829" cy="68323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98" name="Oval 359"/>
          <p:cNvSpPr>
            <a:spLocks noChangeArrowheads="1"/>
          </p:cNvSpPr>
          <p:nvPr/>
        </p:nvSpPr>
        <p:spPr bwMode="auto">
          <a:xfrm>
            <a:off x="2421943" y="1251148"/>
            <a:ext cx="72829" cy="69502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99" name="Line 360"/>
          <p:cNvSpPr>
            <a:spLocks noChangeShapeType="1"/>
          </p:cNvSpPr>
          <p:nvPr/>
        </p:nvSpPr>
        <p:spPr bwMode="auto">
          <a:xfrm>
            <a:off x="2166448" y="1114502"/>
            <a:ext cx="181474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0" name="Line 361"/>
          <p:cNvSpPr>
            <a:spLocks noChangeShapeType="1"/>
          </p:cNvSpPr>
          <p:nvPr/>
        </p:nvSpPr>
        <p:spPr bwMode="auto">
          <a:xfrm flipV="1">
            <a:off x="1947965" y="1114502"/>
            <a:ext cx="182667" cy="68323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1" name="Line 362"/>
          <p:cNvSpPr>
            <a:spLocks noChangeShapeType="1"/>
          </p:cNvSpPr>
          <p:nvPr/>
        </p:nvSpPr>
        <p:spPr bwMode="auto">
          <a:xfrm>
            <a:off x="2166448" y="1114501"/>
            <a:ext cx="72829" cy="170808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2" name="Oval 363"/>
          <p:cNvSpPr>
            <a:spLocks noChangeArrowheads="1"/>
          </p:cNvSpPr>
          <p:nvPr/>
        </p:nvSpPr>
        <p:spPr bwMode="auto">
          <a:xfrm>
            <a:off x="2313300" y="1151019"/>
            <a:ext cx="72828" cy="69502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3" name="Oval 364"/>
          <p:cNvSpPr>
            <a:spLocks noChangeArrowheads="1"/>
          </p:cNvSpPr>
          <p:nvPr/>
        </p:nvSpPr>
        <p:spPr bwMode="auto">
          <a:xfrm>
            <a:off x="2202265" y="1252326"/>
            <a:ext cx="72829" cy="68323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4" name="Oval 365"/>
          <p:cNvSpPr>
            <a:spLocks noChangeAspect="1" noChangeArrowheads="1"/>
          </p:cNvSpPr>
          <p:nvPr/>
        </p:nvSpPr>
        <p:spPr bwMode="auto">
          <a:xfrm>
            <a:off x="1678141" y="900108"/>
            <a:ext cx="872744" cy="804565"/>
          </a:xfrm>
          <a:prstGeom prst="ellipse">
            <a:avLst/>
          </a:prstGeom>
          <a:noFill/>
          <a:ln w="57150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5" name="Line 366"/>
          <p:cNvSpPr>
            <a:spLocks noChangeShapeType="1"/>
          </p:cNvSpPr>
          <p:nvPr/>
        </p:nvSpPr>
        <p:spPr bwMode="auto">
          <a:xfrm flipV="1">
            <a:off x="2240471" y="2198249"/>
            <a:ext cx="872745" cy="686766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6" name="Line 367"/>
          <p:cNvSpPr>
            <a:spLocks noChangeShapeType="1"/>
          </p:cNvSpPr>
          <p:nvPr/>
        </p:nvSpPr>
        <p:spPr bwMode="auto">
          <a:xfrm flipV="1">
            <a:off x="2277482" y="2850851"/>
            <a:ext cx="871550" cy="137825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7" name="Line 368"/>
          <p:cNvSpPr>
            <a:spLocks noChangeShapeType="1"/>
          </p:cNvSpPr>
          <p:nvPr/>
        </p:nvSpPr>
        <p:spPr bwMode="auto">
          <a:xfrm flipV="1">
            <a:off x="1767684" y="3022838"/>
            <a:ext cx="1418359" cy="652604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8" name="Line 369"/>
          <p:cNvSpPr>
            <a:spLocks noChangeShapeType="1"/>
          </p:cNvSpPr>
          <p:nvPr/>
        </p:nvSpPr>
        <p:spPr bwMode="auto">
          <a:xfrm flipV="1">
            <a:off x="931952" y="1476144"/>
            <a:ext cx="217291" cy="1236885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9" name="Line 370"/>
          <p:cNvSpPr>
            <a:spLocks noChangeShapeType="1"/>
          </p:cNvSpPr>
          <p:nvPr/>
        </p:nvSpPr>
        <p:spPr bwMode="auto">
          <a:xfrm flipV="1">
            <a:off x="1076413" y="2128748"/>
            <a:ext cx="2000984" cy="619620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0" name="Line 371"/>
          <p:cNvSpPr>
            <a:spLocks noChangeShapeType="1"/>
          </p:cNvSpPr>
          <p:nvPr/>
        </p:nvSpPr>
        <p:spPr bwMode="auto">
          <a:xfrm flipV="1">
            <a:off x="1876331" y="1682291"/>
            <a:ext cx="145656" cy="1030738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1" name="Line 372"/>
          <p:cNvSpPr>
            <a:spLocks noChangeShapeType="1"/>
          </p:cNvSpPr>
          <p:nvPr/>
        </p:nvSpPr>
        <p:spPr bwMode="auto">
          <a:xfrm flipH="1" flipV="1">
            <a:off x="1403545" y="1476144"/>
            <a:ext cx="327130" cy="1236885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2" name="Line 373"/>
          <p:cNvSpPr>
            <a:spLocks noChangeShapeType="1"/>
          </p:cNvSpPr>
          <p:nvPr/>
        </p:nvSpPr>
        <p:spPr bwMode="auto">
          <a:xfrm>
            <a:off x="2494773" y="1476144"/>
            <a:ext cx="655453" cy="309810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3" name="Line 374"/>
          <p:cNvSpPr>
            <a:spLocks noChangeShapeType="1"/>
          </p:cNvSpPr>
          <p:nvPr/>
        </p:nvSpPr>
        <p:spPr bwMode="auto">
          <a:xfrm>
            <a:off x="1513382" y="1407821"/>
            <a:ext cx="1709671" cy="1236885"/>
          </a:xfrm>
          <a:prstGeom prst="line">
            <a:avLst/>
          </a:prstGeom>
          <a:noFill/>
          <a:ln w="28575">
            <a:solidFill>
              <a:srgbClr val="96969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5" name="Line 380"/>
          <p:cNvSpPr>
            <a:spLocks noChangeShapeType="1"/>
          </p:cNvSpPr>
          <p:nvPr/>
        </p:nvSpPr>
        <p:spPr bwMode="auto">
          <a:xfrm>
            <a:off x="1403543" y="891863"/>
            <a:ext cx="727088" cy="20614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6" name="Line 381"/>
          <p:cNvSpPr>
            <a:spLocks noChangeShapeType="1"/>
          </p:cNvSpPr>
          <p:nvPr/>
        </p:nvSpPr>
        <p:spPr bwMode="auto">
          <a:xfrm>
            <a:off x="1586212" y="1167511"/>
            <a:ext cx="217291" cy="102484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7" name="Oval 382"/>
          <p:cNvSpPr>
            <a:spLocks noChangeArrowheads="1"/>
          </p:cNvSpPr>
          <p:nvPr/>
        </p:nvSpPr>
        <p:spPr bwMode="auto">
          <a:xfrm>
            <a:off x="1549201" y="1133350"/>
            <a:ext cx="74022" cy="68323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8" name="Oval 383"/>
          <p:cNvSpPr>
            <a:spLocks noChangeArrowheads="1"/>
          </p:cNvSpPr>
          <p:nvPr/>
        </p:nvSpPr>
        <p:spPr bwMode="auto">
          <a:xfrm>
            <a:off x="2115112" y="1079162"/>
            <a:ext cx="72828" cy="69502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9" name="Line 384"/>
          <p:cNvSpPr>
            <a:spLocks noChangeShapeType="1"/>
          </p:cNvSpPr>
          <p:nvPr/>
        </p:nvSpPr>
        <p:spPr bwMode="auto">
          <a:xfrm>
            <a:off x="1622029" y="1188714"/>
            <a:ext cx="32713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0" name="Oval 385"/>
          <p:cNvSpPr>
            <a:spLocks noChangeArrowheads="1"/>
          </p:cNvSpPr>
          <p:nvPr/>
        </p:nvSpPr>
        <p:spPr bwMode="auto">
          <a:xfrm>
            <a:off x="1912148" y="1148663"/>
            <a:ext cx="72828" cy="68323"/>
          </a:xfrm>
          <a:prstGeom prst="ellipse">
            <a:avLst/>
          </a:prstGeom>
          <a:solidFill>
            <a:srgbClr val="00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1" name="Line 386"/>
          <p:cNvSpPr>
            <a:spLocks noChangeShapeType="1"/>
          </p:cNvSpPr>
          <p:nvPr/>
        </p:nvSpPr>
        <p:spPr bwMode="auto">
          <a:xfrm>
            <a:off x="3331700" y="2232411"/>
            <a:ext cx="108646" cy="34397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2" name="Line 387"/>
          <p:cNvSpPr>
            <a:spLocks noChangeShapeType="1"/>
          </p:cNvSpPr>
          <p:nvPr/>
        </p:nvSpPr>
        <p:spPr bwMode="auto">
          <a:xfrm flipH="1">
            <a:off x="3586002" y="2232411"/>
            <a:ext cx="145656" cy="48061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3" name="Line 388"/>
          <p:cNvSpPr>
            <a:spLocks noChangeShapeType="1"/>
          </p:cNvSpPr>
          <p:nvPr/>
        </p:nvSpPr>
        <p:spPr bwMode="auto">
          <a:xfrm>
            <a:off x="3447509" y="2128748"/>
            <a:ext cx="29847" cy="481796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4" name="Line 389"/>
          <p:cNvSpPr>
            <a:spLocks noChangeShapeType="1"/>
          </p:cNvSpPr>
          <p:nvPr/>
        </p:nvSpPr>
        <p:spPr bwMode="auto">
          <a:xfrm flipH="1">
            <a:off x="3658829" y="2128748"/>
            <a:ext cx="181474" cy="72210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5" name="Oval 390"/>
          <p:cNvSpPr>
            <a:spLocks noChangeArrowheads="1"/>
          </p:cNvSpPr>
          <p:nvPr/>
        </p:nvSpPr>
        <p:spPr bwMode="auto">
          <a:xfrm>
            <a:off x="3295882" y="2184112"/>
            <a:ext cx="72829" cy="68323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6" name="Oval 391"/>
          <p:cNvSpPr>
            <a:spLocks noChangeArrowheads="1"/>
          </p:cNvSpPr>
          <p:nvPr/>
        </p:nvSpPr>
        <p:spPr bwMode="auto">
          <a:xfrm>
            <a:off x="3405721" y="2080450"/>
            <a:ext cx="72829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7" name="Oval 392"/>
          <p:cNvSpPr>
            <a:spLocks noChangeArrowheads="1"/>
          </p:cNvSpPr>
          <p:nvPr/>
        </p:nvSpPr>
        <p:spPr bwMode="auto">
          <a:xfrm>
            <a:off x="3695841" y="2184112"/>
            <a:ext cx="72828" cy="68323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8" name="Oval 393"/>
          <p:cNvSpPr>
            <a:spLocks noChangeArrowheads="1"/>
          </p:cNvSpPr>
          <p:nvPr/>
        </p:nvSpPr>
        <p:spPr bwMode="auto">
          <a:xfrm>
            <a:off x="3805681" y="2080450"/>
            <a:ext cx="72828" cy="69502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9" name="Oval 394"/>
          <p:cNvSpPr>
            <a:spLocks noChangeArrowheads="1"/>
          </p:cNvSpPr>
          <p:nvPr/>
        </p:nvSpPr>
        <p:spPr bwMode="auto">
          <a:xfrm>
            <a:off x="3423631" y="2581094"/>
            <a:ext cx="72828" cy="68323"/>
          </a:xfrm>
          <a:prstGeom prst="ellipse">
            <a:avLst/>
          </a:prstGeom>
          <a:solidFill>
            <a:srgbClr val="FFFF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30" name="Line 395"/>
          <p:cNvSpPr>
            <a:spLocks noChangeShapeType="1"/>
          </p:cNvSpPr>
          <p:nvPr/>
        </p:nvSpPr>
        <p:spPr bwMode="auto">
          <a:xfrm>
            <a:off x="1112230" y="3332648"/>
            <a:ext cx="109839" cy="343973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1" name="Line 396"/>
          <p:cNvSpPr>
            <a:spLocks noChangeShapeType="1"/>
          </p:cNvSpPr>
          <p:nvPr/>
        </p:nvSpPr>
        <p:spPr bwMode="auto">
          <a:xfrm flipH="1">
            <a:off x="1439362" y="3057001"/>
            <a:ext cx="327130" cy="548941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2" name="Line 397"/>
          <p:cNvSpPr>
            <a:spLocks noChangeShapeType="1"/>
          </p:cNvSpPr>
          <p:nvPr/>
        </p:nvSpPr>
        <p:spPr bwMode="auto">
          <a:xfrm flipV="1">
            <a:off x="1257887" y="2954514"/>
            <a:ext cx="399958" cy="24031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3" name="Line 398"/>
          <p:cNvSpPr>
            <a:spLocks noChangeShapeType="1"/>
          </p:cNvSpPr>
          <p:nvPr/>
        </p:nvSpPr>
        <p:spPr bwMode="auto">
          <a:xfrm>
            <a:off x="1039403" y="2919176"/>
            <a:ext cx="618443" cy="3534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4" name="Line 399"/>
          <p:cNvSpPr>
            <a:spLocks noChangeShapeType="1"/>
          </p:cNvSpPr>
          <p:nvPr/>
        </p:nvSpPr>
        <p:spPr bwMode="auto">
          <a:xfrm flipH="1">
            <a:off x="1622027" y="3228986"/>
            <a:ext cx="254302" cy="48061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5" name="Line 400"/>
          <p:cNvSpPr>
            <a:spLocks noChangeShapeType="1"/>
          </p:cNvSpPr>
          <p:nvPr/>
        </p:nvSpPr>
        <p:spPr bwMode="auto">
          <a:xfrm>
            <a:off x="712274" y="3332649"/>
            <a:ext cx="399958" cy="48061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6" name="Line 401"/>
          <p:cNvSpPr>
            <a:spLocks noChangeShapeType="1"/>
          </p:cNvSpPr>
          <p:nvPr/>
        </p:nvSpPr>
        <p:spPr bwMode="auto">
          <a:xfrm flipH="1">
            <a:off x="1622027" y="3332649"/>
            <a:ext cx="362947" cy="37695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7" name="Oval 402"/>
          <p:cNvSpPr>
            <a:spLocks noChangeArrowheads="1"/>
          </p:cNvSpPr>
          <p:nvPr/>
        </p:nvSpPr>
        <p:spPr bwMode="auto">
          <a:xfrm>
            <a:off x="1075221" y="3777928"/>
            <a:ext cx="74022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38" name="Oval 403"/>
          <p:cNvSpPr>
            <a:spLocks noChangeArrowheads="1"/>
          </p:cNvSpPr>
          <p:nvPr/>
        </p:nvSpPr>
        <p:spPr bwMode="auto">
          <a:xfrm>
            <a:off x="1586210" y="3675443"/>
            <a:ext cx="72829" cy="69502"/>
          </a:xfrm>
          <a:prstGeom prst="ellipse">
            <a:avLst/>
          </a:prstGeom>
          <a:solidFill>
            <a:srgbClr val="FF0000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39" name="Oval 404"/>
          <p:cNvSpPr>
            <a:spLocks noChangeArrowheads="1"/>
          </p:cNvSpPr>
          <p:nvPr/>
        </p:nvSpPr>
        <p:spPr bwMode="auto">
          <a:xfrm>
            <a:off x="1840514" y="3197181"/>
            <a:ext cx="72828" cy="68323"/>
          </a:xfrm>
          <a:prstGeom prst="ellipse">
            <a:avLst/>
          </a:prstGeom>
          <a:solidFill>
            <a:schemeClr val="bg1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0" name="Oval 405"/>
          <p:cNvSpPr>
            <a:spLocks noChangeArrowheads="1"/>
          </p:cNvSpPr>
          <p:nvPr/>
        </p:nvSpPr>
        <p:spPr bwMode="auto">
          <a:xfrm>
            <a:off x="1947965" y="3283174"/>
            <a:ext cx="72828" cy="68323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1" name="Oval 406"/>
          <p:cNvSpPr>
            <a:spLocks noChangeArrowheads="1"/>
          </p:cNvSpPr>
          <p:nvPr/>
        </p:nvSpPr>
        <p:spPr bwMode="auto">
          <a:xfrm>
            <a:off x="1642326" y="2905041"/>
            <a:ext cx="72828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2" name="Oval 407"/>
          <p:cNvSpPr>
            <a:spLocks noChangeArrowheads="1"/>
          </p:cNvSpPr>
          <p:nvPr/>
        </p:nvSpPr>
        <p:spPr bwMode="auto">
          <a:xfrm>
            <a:off x="989258" y="2885015"/>
            <a:ext cx="72829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3" name="Oval 408"/>
          <p:cNvSpPr>
            <a:spLocks noChangeArrowheads="1"/>
          </p:cNvSpPr>
          <p:nvPr/>
        </p:nvSpPr>
        <p:spPr bwMode="auto">
          <a:xfrm>
            <a:off x="3533471" y="2678868"/>
            <a:ext cx="72828" cy="69502"/>
          </a:xfrm>
          <a:prstGeom prst="ellipse">
            <a:avLst/>
          </a:prstGeom>
          <a:solidFill>
            <a:srgbClr val="0000FF"/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4" name="Text Box 409"/>
          <p:cNvSpPr txBox="1">
            <a:spLocks noChangeArrowheads="1"/>
          </p:cNvSpPr>
          <p:nvPr/>
        </p:nvSpPr>
        <p:spPr bwMode="auto">
          <a:xfrm>
            <a:off x="1191030" y="419489"/>
            <a:ext cx="918881" cy="25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Community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5" name="ZoneTexte 244"/>
          <p:cNvSpPr txBox="1"/>
          <p:nvPr/>
        </p:nvSpPr>
        <p:spPr>
          <a:xfrm>
            <a:off x="5436096" y="123478"/>
            <a:ext cx="353612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FFFF00"/>
                </a:solidFill>
              </a:rPr>
              <a:t>Genetic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relatedness</a:t>
            </a:r>
            <a:r>
              <a:rPr lang="fr-FR" sz="1600" dirty="0" smtClean="0">
                <a:solidFill>
                  <a:srgbClr val="FFFF00"/>
                </a:solidFill>
              </a:rPr>
              <a:t>: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 err="1" smtClean="0">
                <a:solidFill>
                  <a:schemeClr val="bg1"/>
                </a:solidFill>
              </a:rPr>
              <a:t>Low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mean</a:t>
            </a:r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</a:rPr>
              <a:t>relatedness</a:t>
            </a:r>
            <a:r>
              <a:rPr lang="fr-FR" sz="1600" dirty="0" smtClean="0">
                <a:solidFill>
                  <a:schemeClr val="bg1"/>
                </a:solidFill>
              </a:rPr>
              <a:t> (R=0.06) but:</a:t>
            </a:r>
          </a:p>
          <a:p>
            <a:endParaRPr lang="fr-FR" sz="1600" dirty="0" smtClean="0">
              <a:solidFill>
                <a:schemeClr val="bg1"/>
              </a:solidFill>
            </a:endParaRPr>
          </a:p>
          <a:p>
            <a:r>
              <a:rPr lang="fr-FR" sz="1600" dirty="0" smtClean="0">
                <a:solidFill>
                  <a:schemeClr val="bg1"/>
                </a:solidFill>
              </a:rPr>
              <a:t>Intra </a:t>
            </a:r>
            <a:r>
              <a:rPr lang="fr-FR" sz="1600" dirty="0" err="1" smtClean="0">
                <a:solidFill>
                  <a:schemeClr val="bg1"/>
                </a:solidFill>
              </a:rPr>
              <a:t>community</a:t>
            </a:r>
            <a:r>
              <a:rPr lang="fr-FR" sz="1600" dirty="0" smtClean="0">
                <a:solidFill>
                  <a:schemeClr val="bg1"/>
                </a:solidFill>
              </a:rPr>
              <a:t> vs. Inter </a:t>
            </a:r>
            <a:r>
              <a:rPr lang="fr-FR" sz="1600" dirty="0" err="1" smtClean="0">
                <a:solidFill>
                  <a:schemeClr val="bg1"/>
                </a:solidFill>
              </a:rPr>
              <a:t>community</a:t>
            </a:r>
            <a:endParaRPr lang="fr-FR" sz="1600" dirty="0">
              <a:solidFill>
                <a:schemeClr val="bg1"/>
              </a:solidFill>
            </a:endParaRPr>
          </a:p>
          <a:p>
            <a:endParaRPr lang="fr-FR" sz="1600" dirty="0" smtClean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Global </a:t>
            </a:r>
          </a:p>
          <a:p>
            <a:pPr algn="ctr"/>
            <a:r>
              <a:rPr lang="fr-FR" sz="1600" dirty="0" smtClean="0">
                <a:solidFill>
                  <a:srgbClr val="FFFF00"/>
                </a:solidFill>
              </a:rPr>
              <a:t>R Intra &gt; R Inter</a:t>
            </a:r>
          </a:p>
          <a:p>
            <a:pPr algn="ctr"/>
            <a:endParaRPr lang="fr-FR" sz="1600" dirty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Male-Male (*)</a:t>
            </a:r>
          </a:p>
          <a:p>
            <a:pPr algn="ctr"/>
            <a:r>
              <a:rPr lang="fr-FR" sz="1600" dirty="0" smtClean="0">
                <a:solidFill>
                  <a:srgbClr val="FFFF00"/>
                </a:solidFill>
              </a:rPr>
              <a:t>R Intra &gt; R Inter</a:t>
            </a:r>
          </a:p>
          <a:p>
            <a:pPr algn="ctr"/>
            <a:endParaRPr lang="fr-FR" sz="1600" dirty="0" smtClean="0">
              <a:solidFill>
                <a:schemeClr val="bg1"/>
              </a:solidFill>
            </a:endParaRPr>
          </a:p>
          <a:p>
            <a:pPr algn="ctr"/>
            <a:r>
              <a:rPr lang="fr-FR" sz="1600" dirty="0" err="1" smtClean="0">
                <a:solidFill>
                  <a:schemeClr val="bg1"/>
                </a:solidFill>
              </a:rPr>
              <a:t>Female-Female</a:t>
            </a:r>
            <a:endParaRPr lang="fr-FR" sz="1600" dirty="0" smtClean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R Intra ~ R Inter</a:t>
            </a:r>
          </a:p>
          <a:p>
            <a:pPr algn="ctr"/>
            <a:endParaRPr lang="fr-FR" sz="1600" dirty="0" smtClean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Male-</a:t>
            </a:r>
            <a:r>
              <a:rPr lang="fr-FR" sz="1600" dirty="0" err="1" smtClean="0">
                <a:solidFill>
                  <a:schemeClr val="bg1"/>
                </a:solidFill>
              </a:rPr>
              <a:t>Female</a:t>
            </a:r>
            <a:endParaRPr lang="fr-FR" sz="1600" dirty="0">
              <a:solidFill>
                <a:schemeClr val="bg1"/>
              </a:solidFill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R Intra ~ R Inter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46" name="ZoneTexte 163"/>
          <p:cNvSpPr txBox="1">
            <a:spLocks noChangeArrowheads="1"/>
          </p:cNvSpPr>
          <p:nvPr/>
        </p:nvSpPr>
        <p:spPr bwMode="auto">
          <a:xfrm>
            <a:off x="2969843" y="402645"/>
            <a:ext cx="1478263" cy="29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 err="1">
                <a:solidFill>
                  <a:srgbClr val="FFFF00"/>
                </a:solidFill>
              </a:rPr>
              <a:t>M</a:t>
            </a:r>
            <a:r>
              <a:rPr lang="fr-FR" sz="2000" b="1" dirty="0" err="1" smtClean="0">
                <a:solidFill>
                  <a:srgbClr val="FFFF00"/>
                </a:solidFill>
              </a:rPr>
              <a:t>ating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season</a:t>
            </a:r>
            <a:endParaRPr lang="fr-FR" sz="2000" b="1" dirty="0">
              <a:solidFill>
                <a:srgbClr val="FFFF00"/>
              </a:solidFill>
            </a:endParaRPr>
          </a:p>
        </p:txBody>
      </p:sp>
      <p:sp>
        <p:nvSpPr>
          <p:cNvPr id="247" name="ZoneTexte 246"/>
          <p:cNvSpPr txBox="1"/>
          <p:nvPr/>
        </p:nvSpPr>
        <p:spPr>
          <a:xfrm>
            <a:off x="178787" y="4331880"/>
            <a:ext cx="7564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But</a:t>
            </a:r>
            <a:r>
              <a:rPr lang="fr-FR" sz="2000" dirty="0" smtClean="0">
                <a:solidFill>
                  <a:srgbClr val="FFC000"/>
                </a:solidFill>
              </a:rPr>
              <a:t> </a:t>
            </a:r>
            <a:r>
              <a:rPr lang="fr-FR" sz="2000" dirty="0" smtClean="0">
                <a:solidFill>
                  <a:srgbClr val="FFFF00"/>
                </a:solidFill>
              </a:rPr>
              <a:t>R intra </a:t>
            </a:r>
            <a:r>
              <a:rPr lang="fr-FR" sz="2000" dirty="0" err="1" smtClean="0">
                <a:solidFill>
                  <a:srgbClr val="FFFF00"/>
                </a:solidFill>
              </a:rPr>
              <a:t>community</a:t>
            </a:r>
            <a:r>
              <a:rPr lang="fr-FR" sz="2000" dirty="0" smtClean="0">
                <a:solidFill>
                  <a:srgbClr val="FFFF00"/>
                </a:solidFill>
              </a:rPr>
              <a:t> (</a:t>
            </a:r>
            <a:r>
              <a:rPr lang="fr-FR" sz="2000" dirty="0" err="1" smtClean="0">
                <a:solidFill>
                  <a:srgbClr val="FFFF00"/>
                </a:solidFill>
              </a:rPr>
              <a:t>Mating</a:t>
            </a:r>
            <a:r>
              <a:rPr lang="fr-FR" sz="2000" dirty="0" smtClean="0">
                <a:solidFill>
                  <a:srgbClr val="FFFF00"/>
                </a:solidFill>
              </a:rPr>
              <a:t>) ~ R intra </a:t>
            </a:r>
            <a:r>
              <a:rPr lang="fr-FR" sz="2000" dirty="0" err="1" smtClean="0">
                <a:solidFill>
                  <a:srgbClr val="FFFF00"/>
                </a:solidFill>
              </a:rPr>
              <a:t>community</a:t>
            </a:r>
            <a:r>
              <a:rPr lang="fr-FR" sz="2000" dirty="0" smtClean="0">
                <a:solidFill>
                  <a:srgbClr val="FFFF00"/>
                </a:solidFill>
              </a:rPr>
              <a:t> (</a:t>
            </a:r>
            <a:r>
              <a:rPr lang="fr-FR" sz="2000" dirty="0" err="1" smtClean="0">
                <a:solidFill>
                  <a:srgbClr val="FFFF00"/>
                </a:solidFill>
              </a:rPr>
              <a:t>NonMating</a:t>
            </a:r>
            <a:r>
              <a:rPr lang="fr-FR" sz="2000" dirty="0" smtClean="0">
                <a:solidFill>
                  <a:srgbClr val="FFFF00"/>
                </a:solidFill>
              </a:rPr>
              <a:t>) 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249" name="Rectangle 248"/>
          <p:cNvSpPr/>
          <p:nvPr/>
        </p:nvSpPr>
        <p:spPr>
          <a:xfrm>
            <a:off x="3086949" y="4659982"/>
            <a:ext cx="405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inefficient inbreeding avoidance strategy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50" name="AutoShape 14"/>
          <p:cNvSpPr>
            <a:spLocks noChangeArrowheads="1"/>
          </p:cNvSpPr>
          <p:nvPr/>
        </p:nvSpPr>
        <p:spPr bwMode="auto">
          <a:xfrm>
            <a:off x="2466606" y="4736698"/>
            <a:ext cx="503237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6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3157" y="260351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What is the breeding </a:t>
            </a:r>
            <a:r>
              <a:rPr lang="en-US" sz="2800" b="1" dirty="0" err="1" smtClean="0">
                <a:solidFill>
                  <a:srgbClr val="FFFF00"/>
                </a:solidFill>
              </a:rPr>
              <a:t>behaviour</a:t>
            </a:r>
            <a:r>
              <a:rPr lang="en-US" sz="2800" b="1" dirty="0" smtClean="0">
                <a:solidFill>
                  <a:srgbClr val="FFFF00"/>
                </a:solidFill>
              </a:rPr>
              <a:t>?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lum bright="-12000" contrast="-24000"/>
          </a:blip>
          <a:srcRect/>
          <a:stretch>
            <a:fillRect/>
          </a:stretch>
        </p:blipFill>
        <p:spPr bwMode="auto">
          <a:xfrm>
            <a:off x="1475656" y="945515"/>
            <a:ext cx="5804868" cy="3066395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23157" y="4083918"/>
            <a:ext cx="82811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rgbClr val="FFFF00"/>
                </a:solidFill>
              </a:rPr>
              <a:t>Direct genetic evidence for reproductive </a:t>
            </a:r>
            <a:r>
              <a:rPr lang="en-GB" sz="2000" b="1" dirty="0" err="1">
                <a:solidFill>
                  <a:srgbClr val="FFFF00"/>
                </a:solidFill>
              </a:rPr>
              <a:t>philopatry</a:t>
            </a:r>
            <a:r>
              <a:rPr lang="en-GB" sz="2000" b="1" dirty="0">
                <a:solidFill>
                  <a:srgbClr val="FFFF00"/>
                </a:solidFill>
              </a:rPr>
              <a:t> and associated fine-scale migrations in female </a:t>
            </a:r>
            <a:r>
              <a:rPr lang="en-GB" sz="2000" b="1" dirty="0" err="1">
                <a:solidFill>
                  <a:srgbClr val="FFFF00"/>
                </a:solidFill>
              </a:rPr>
              <a:t>blacktip</a:t>
            </a:r>
            <a:r>
              <a:rPr lang="en-GB" sz="2000" b="1" dirty="0">
                <a:solidFill>
                  <a:srgbClr val="FFFF00"/>
                </a:solidFill>
              </a:rPr>
              <a:t> reef sharks</a:t>
            </a:r>
            <a:endParaRPr lang="fr-FR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0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029232" y="3210522"/>
            <a:ext cx="2090744" cy="1684969"/>
            <a:chOff x="2990" y="482"/>
            <a:chExt cx="2702" cy="2242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530"/>
            <a:stretch>
              <a:fillRect/>
            </a:stretch>
          </p:blipFill>
          <p:spPr bwMode="auto">
            <a:xfrm>
              <a:off x="2990" y="482"/>
              <a:ext cx="2702" cy="2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6"/>
            <p:cNvSpPr>
              <a:spLocks noChangeAspect="1" noChangeArrowheads="1"/>
            </p:cNvSpPr>
            <p:nvPr/>
          </p:nvSpPr>
          <p:spPr bwMode="auto">
            <a:xfrm>
              <a:off x="4072" y="709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" name="Oval 7"/>
            <p:cNvSpPr>
              <a:spLocks noChangeAspect="1" noChangeArrowheads="1"/>
            </p:cNvSpPr>
            <p:nvPr/>
          </p:nvSpPr>
          <p:spPr bwMode="auto">
            <a:xfrm>
              <a:off x="4148" y="658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" name="Oval 8"/>
            <p:cNvSpPr>
              <a:spLocks noChangeAspect="1" noChangeArrowheads="1"/>
            </p:cNvSpPr>
            <p:nvPr/>
          </p:nvSpPr>
          <p:spPr bwMode="auto">
            <a:xfrm>
              <a:off x="4169" y="799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Oval 9"/>
            <p:cNvSpPr>
              <a:spLocks noChangeAspect="1" noChangeArrowheads="1"/>
            </p:cNvSpPr>
            <p:nvPr/>
          </p:nvSpPr>
          <p:spPr bwMode="auto">
            <a:xfrm>
              <a:off x="3562" y="693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Oval 10"/>
            <p:cNvSpPr>
              <a:spLocks noChangeAspect="1" noChangeArrowheads="1"/>
            </p:cNvSpPr>
            <p:nvPr/>
          </p:nvSpPr>
          <p:spPr bwMode="auto">
            <a:xfrm>
              <a:off x="3793" y="695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Oval 11"/>
            <p:cNvSpPr>
              <a:spLocks noChangeAspect="1" noChangeArrowheads="1"/>
            </p:cNvSpPr>
            <p:nvPr/>
          </p:nvSpPr>
          <p:spPr bwMode="auto">
            <a:xfrm>
              <a:off x="3081" y="845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Oval 12"/>
            <p:cNvSpPr>
              <a:spLocks noChangeAspect="1" noChangeArrowheads="1"/>
            </p:cNvSpPr>
            <p:nvPr/>
          </p:nvSpPr>
          <p:spPr bwMode="auto">
            <a:xfrm>
              <a:off x="3421" y="799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" name="Oval 13"/>
            <p:cNvSpPr>
              <a:spLocks noChangeAspect="1" noChangeArrowheads="1"/>
            </p:cNvSpPr>
            <p:nvPr/>
          </p:nvSpPr>
          <p:spPr bwMode="auto">
            <a:xfrm>
              <a:off x="3716" y="845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Oval 14"/>
            <p:cNvSpPr>
              <a:spLocks noChangeAspect="1" noChangeArrowheads="1"/>
            </p:cNvSpPr>
            <p:nvPr/>
          </p:nvSpPr>
          <p:spPr bwMode="auto">
            <a:xfrm>
              <a:off x="3035" y="1178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Oval 15"/>
            <p:cNvSpPr>
              <a:spLocks noChangeAspect="1" noChangeArrowheads="1"/>
            </p:cNvSpPr>
            <p:nvPr/>
          </p:nvSpPr>
          <p:spPr bwMode="auto">
            <a:xfrm>
              <a:off x="3330" y="1661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" name="Oval 16"/>
            <p:cNvSpPr>
              <a:spLocks noChangeAspect="1" noChangeArrowheads="1"/>
            </p:cNvSpPr>
            <p:nvPr/>
          </p:nvSpPr>
          <p:spPr bwMode="auto">
            <a:xfrm>
              <a:off x="3398" y="1593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" name="Oval 17"/>
            <p:cNvSpPr>
              <a:spLocks noChangeAspect="1" noChangeArrowheads="1"/>
            </p:cNvSpPr>
            <p:nvPr/>
          </p:nvSpPr>
          <p:spPr bwMode="auto">
            <a:xfrm>
              <a:off x="3353" y="1434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" name="Oval 18"/>
            <p:cNvSpPr>
              <a:spLocks noChangeAspect="1" noChangeArrowheads="1"/>
            </p:cNvSpPr>
            <p:nvPr/>
          </p:nvSpPr>
          <p:spPr bwMode="auto">
            <a:xfrm>
              <a:off x="3784" y="1888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" name="Oval 19"/>
            <p:cNvSpPr>
              <a:spLocks noChangeAspect="1" noChangeArrowheads="1"/>
            </p:cNvSpPr>
            <p:nvPr/>
          </p:nvSpPr>
          <p:spPr bwMode="auto">
            <a:xfrm>
              <a:off x="5008" y="2205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" name="Oval 20"/>
            <p:cNvSpPr>
              <a:spLocks noChangeAspect="1" noChangeArrowheads="1"/>
            </p:cNvSpPr>
            <p:nvPr/>
          </p:nvSpPr>
          <p:spPr bwMode="auto">
            <a:xfrm>
              <a:off x="5167" y="2092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1" name="Oval 21"/>
            <p:cNvSpPr>
              <a:spLocks noChangeAspect="1" noChangeArrowheads="1"/>
            </p:cNvSpPr>
            <p:nvPr/>
          </p:nvSpPr>
          <p:spPr bwMode="auto">
            <a:xfrm>
              <a:off x="5076" y="2001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" name="Oval 22"/>
            <p:cNvSpPr>
              <a:spLocks noChangeAspect="1" noChangeArrowheads="1"/>
            </p:cNvSpPr>
            <p:nvPr/>
          </p:nvSpPr>
          <p:spPr bwMode="auto">
            <a:xfrm>
              <a:off x="5235" y="1911"/>
              <a:ext cx="68" cy="6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211960" y="4775102"/>
            <a:ext cx="17860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chemeClr val="bg1"/>
                </a:solidFill>
              </a:rPr>
              <a:t>180 </a:t>
            </a:r>
            <a:r>
              <a:rPr lang="fr-FR" sz="1400" dirty="0" err="1" smtClean="0">
                <a:solidFill>
                  <a:schemeClr val="bg1"/>
                </a:solidFill>
              </a:rPr>
              <a:t>sampled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adults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endParaRPr lang="fr-FR" sz="1400" dirty="0">
              <a:solidFill>
                <a:schemeClr val="bg1"/>
              </a:solidFill>
            </a:endParaRPr>
          </a:p>
        </p:txBody>
      </p:sp>
      <p:grpSp>
        <p:nvGrpSpPr>
          <p:cNvPr id="53" name="Groupe 52"/>
          <p:cNvGrpSpPr/>
          <p:nvPr/>
        </p:nvGrpSpPr>
        <p:grpSpPr>
          <a:xfrm>
            <a:off x="55162" y="3381071"/>
            <a:ext cx="3436718" cy="1584630"/>
            <a:chOff x="0" y="4535885"/>
            <a:chExt cx="4360865" cy="2349500"/>
          </a:xfrm>
        </p:grpSpPr>
        <p:pic>
          <p:nvPicPr>
            <p:cNvPr id="23" name="Picture 23" descr="P5231633"/>
            <p:cNvPicPr>
              <a:picLocks noChangeAspect="1" noChangeArrowheads="1"/>
            </p:cNvPicPr>
            <p:nvPr/>
          </p:nvPicPr>
          <p:blipFill>
            <a:blip r:embed="rId3" cstate="print">
              <a:lum bright="6000"/>
            </a:blip>
            <a:srcRect t="4350" r="4695" b="23000"/>
            <a:stretch>
              <a:fillRect/>
            </a:stretch>
          </p:blipFill>
          <p:spPr bwMode="auto">
            <a:xfrm>
              <a:off x="2051052" y="4535885"/>
              <a:ext cx="2309813" cy="2349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5"/>
            <p:cNvPicPr>
              <a:picLocks noChangeAspect="1" noChangeArrowheads="1"/>
            </p:cNvPicPr>
            <p:nvPr/>
          </p:nvPicPr>
          <p:blipFill>
            <a:blip r:embed="rId4" cstate="print">
              <a:lum bright="6000"/>
            </a:blip>
            <a:srcRect t="5275" r="3438" b="6607"/>
            <a:stretch>
              <a:fillRect/>
            </a:stretch>
          </p:blipFill>
          <p:spPr bwMode="auto">
            <a:xfrm>
              <a:off x="0" y="4535885"/>
              <a:ext cx="2051050" cy="2349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3871823" y="753758"/>
            <a:ext cx="2350204" cy="1798232"/>
            <a:chOff x="2608" y="482"/>
            <a:chExt cx="3020" cy="2242"/>
          </a:xfrm>
        </p:grpSpPr>
        <p:pic>
          <p:nvPicPr>
            <p:cNvPr id="27" name="Picture 2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482"/>
              <a:ext cx="3020" cy="2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28"/>
            <p:cNvSpPr>
              <a:spLocks noChangeAspect="1" noChangeArrowheads="1"/>
            </p:cNvSpPr>
            <p:nvPr/>
          </p:nvSpPr>
          <p:spPr bwMode="auto">
            <a:xfrm>
              <a:off x="3787" y="799"/>
              <a:ext cx="68" cy="6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9" name="Oval 29"/>
            <p:cNvSpPr>
              <a:spLocks noChangeAspect="1" noChangeArrowheads="1"/>
            </p:cNvSpPr>
            <p:nvPr/>
          </p:nvSpPr>
          <p:spPr bwMode="auto">
            <a:xfrm>
              <a:off x="2849" y="799"/>
              <a:ext cx="68" cy="6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" name="Oval 30"/>
            <p:cNvSpPr>
              <a:spLocks noChangeAspect="1" noChangeArrowheads="1"/>
            </p:cNvSpPr>
            <p:nvPr/>
          </p:nvSpPr>
          <p:spPr bwMode="auto">
            <a:xfrm>
              <a:off x="3334" y="845"/>
              <a:ext cx="68" cy="6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Oval 31"/>
            <p:cNvSpPr>
              <a:spLocks noChangeAspect="1" noChangeArrowheads="1"/>
            </p:cNvSpPr>
            <p:nvPr/>
          </p:nvSpPr>
          <p:spPr bwMode="auto">
            <a:xfrm>
              <a:off x="2971" y="1434"/>
              <a:ext cx="68" cy="6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2" name="Oval 32"/>
            <p:cNvSpPr>
              <a:spLocks noChangeAspect="1" noChangeArrowheads="1"/>
            </p:cNvSpPr>
            <p:nvPr/>
          </p:nvSpPr>
          <p:spPr bwMode="auto">
            <a:xfrm>
              <a:off x="3402" y="1888"/>
              <a:ext cx="68" cy="6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Oval 33"/>
            <p:cNvSpPr>
              <a:spLocks noChangeAspect="1" noChangeArrowheads="1"/>
            </p:cNvSpPr>
            <p:nvPr/>
          </p:nvSpPr>
          <p:spPr bwMode="auto">
            <a:xfrm>
              <a:off x="4694" y="2001"/>
              <a:ext cx="68" cy="6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" name="Oval 34"/>
            <p:cNvSpPr>
              <a:spLocks noChangeAspect="1" noChangeArrowheads="1"/>
            </p:cNvSpPr>
            <p:nvPr/>
          </p:nvSpPr>
          <p:spPr bwMode="auto">
            <a:xfrm>
              <a:off x="4018" y="738"/>
              <a:ext cx="68" cy="6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8" name="Text Box 38"/>
          <p:cNvSpPr txBox="1">
            <a:spLocks noChangeArrowheads="1"/>
          </p:cNvSpPr>
          <p:nvPr/>
        </p:nvSpPr>
        <p:spPr bwMode="auto">
          <a:xfrm>
            <a:off x="4139952" y="2499742"/>
            <a:ext cx="18565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chemeClr val="bg1"/>
                </a:solidFill>
              </a:rPr>
              <a:t>60 </a:t>
            </a:r>
            <a:r>
              <a:rPr lang="fr-FR" sz="1400" dirty="0" err="1" smtClean="0">
                <a:solidFill>
                  <a:schemeClr val="bg1"/>
                </a:solidFill>
              </a:rPr>
              <a:t>sampled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juveniles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34925" y="2715766"/>
            <a:ext cx="59266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600" dirty="0" smtClean="0">
                <a:solidFill>
                  <a:schemeClr val="bg1"/>
                </a:solidFill>
              </a:rPr>
              <a:t>Nursery areas ≠ </a:t>
            </a:r>
            <a:r>
              <a:rPr lang="fr-FR" sz="1600" dirty="0" err="1" smtClean="0">
                <a:solidFill>
                  <a:schemeClr val="bg1"/>
                </a:solidFill>
              </a:rPr>
              <a:t>females</a:t>
            </a:r>
            <a:r>
              <a:rPr lang="fr-FR" sz="1600" dirty="0" smtClean="0">
                <a:solidFill>
                  <a:schemeClr val="bg1"/>
                </a:solidFill>
              </a:rPr>
              <a:t>’ </a:t>
            </a:r>
            <a:r>
              <a:rPr lang="fr-FR" sz="1600" dirty="0">
                <a:solidFill>
                  <a:schemeClr val="bg1"/>
                </a:solidFill>
              </a:rPr>
              <a:t>home </a:t>
            </a:r>
            <a:r>
              <a:rPr lang="fr-FR" sz="1600" dirty="0" smtClean="0">
                <a:solidFill>
                  <a:schemeClr val="bg1"/>
                </a:solidFill>
              </a:rPr>
              <a:t>range</a:t>
            </a:r>
            <a:endParaRPr lang="fr-FR" sz="1600" dirty="0">
              <a:solidFill>
                <a:schemeClr val="bg1"/>
              </a:solidFill>
            </a:endParaRPr>
          </a:p>
          <a:p>
            <a:pPr eaLnBrk="1" hangingPunct="1"/>
            <a:r>
              <a:rPr lang="fr-FR" sz="1600" dirty="0" err="1" smtClean="0">
                <a:solidFill>
                  <a:srgbClr val="FFCC00"/>
                </a:solidFill>
              </a:rPr>
              <a:t>Which</a:t>
            </a:r>
            <a:r>
              <a:rPr lang="fr-FR" sz="1600" dirty="0" smtClean="0">
                <a:solidFill>
                  <a:srgbClr val="FFCC00"/>
                </a:solidFill>
              </a:rPr>
              <a:t> </a:t>
            </a:r>
            <a:r>
              <a:rPr lang="fr-FR" sz="1600" dirty="0" err="1" smtClean="0">
                <a:solidFill>
                  <a:srgbClr val="FFCC00"/>
                </a:solidFill>
              </a:rPr>
              <a:t>females</a:t>
            </a:r>
            <a:r>
              <a:rPr lang="fr-FR" sz="1600" dirty="0" smtClean="0">
                <a:solidFill>
                  <a:srgbClr val="FFCC00"/>
                </a:solidFill>
              </a:rPr>
              <a:t> use </a:t>
            </a:r>
            <a:r>
              <a:rPr lang="fr-FR" sz="1600" dirty="0" err="1" smtClean="0">
                <a:solidFill>
                  <a:srgbClr val="FFCC00"/>
                </a:solidFill>
              </a:rPr>
              <a:t>these</a:t>
            </a:r>
            <a:r>
              <a:rPr lang="fr-FR" sz="1600" dirty="0" smtClean="0">
                <a:solidFill>
                  <a:srgbClr val="FFCC00"/>
                </a:solidFill>
              </a:rPr>
              <a:t> nursery? </a:t>
            </a:r>
            <a:r>
              <a:rPr lang="fr-FR" sz="1600" dirty="0" err="1" smtClean="0">
                <a:solidFill>
                  <a:srgbClr val="FFCC00"/>
                </a:solidFill>
              </a:rPr>
              <a:t>Where</a:t>
            </a:r>
            <a:r>
              <a:rPr lang="fr-FR" sz="1600" dirty="0" smtClean="0">
                <a:solidFill>
                  <a:srgbClr val="FFCC00"/>
                </a:solidFill>
              </a:rPr>
              <a:t> do </a:t>
            </a:r>
            <a:r>
              <a:rPr lang="fr-FR" sz="1600" dirty="0" err="1" smtClean="0">
                <a:solidFill>
                  <a:srgbClr val="FFCC00"/>
                </a:solidFill>
              </a:rPr>
              <a:t>they</a:t>
            </a:r>
            <a:r>
              <a:rPr lang="fr-FR" sz="1600" dirty="0" smtClean="0">
                <a:solidFill>
                  <a:srgbClr val="FFCC00"/>
                </a:solidFill>
              </a:rPr>
              <a:t> come </a:t>
            </a:r>
            <a:r>
              <a:rPr lang="fr-FR" sz="1600" dirty="0" err="1" smtClean="0">
                <a:solidFill>
                  <a:srgbClr val="FFCC00"/>
                </a:solidFill>
              </a:rPr>
              <a:t>from</a:t>
            </a:r>
            <a:r>
              <a:rPr lang="fr-FR" sz="1600" dirty="0" smtClean="0">
                <a:solidFill>
                  <a:srgbClr val="FFCC00"/>
                </a:solidFill>
              </a:rPr>
              <a:t>? </a:t>
            </a:r>
            <a:endParaRPr lang="fr-FR" sz="1600" dirty="0">
              <a:solidFill>
                <a:srgbClr val="FFCC00"/>
              </a:solidFill>
            </a:endParaRPr>
          </a:p>
        </p:txBody>
      </p:sp>
      <p:grpSp>
        <p:nvGrpSpPr>
          <p:cNvPr id="54" name="Groupe 53"/>
          <p:cNvGrpSpPr/>
          <p:nvPr/>
        </p:nvGrpSpPr>
        <p:grpSpPr>
          <a:xfrm>
            <a:off x="6314494" y="1158440"/>
            <a:ext cx="2649994" cy="3134309"/>
            <a:chOff x="6642100" y="1582738"/>
            <a:chExt cx="1857176" cy="2303463"/>
          </a:xfrm>
        </p:grpSpPr>
        <p:pic>
          <p:nvPicPr>
            <p:cNvPr id="40" name="Picture 40" descr="Image6_modifié-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037" y="2446337"/>
              <a:ext cx="1187450" cy="114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6642100" y="2735263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42" name="Oval 42"/>
            <p:cNvSpPr>
              <a:spLocks noChangeAspect="1" noChangeArrowheads="1"/>
            </p:cNvSpPr>
            <p:nvPr/>
          </p:nvSpPr>
          <p:spPr bwMode="auto">
            <a:xfrm>
              <a:off x="7319962" y="2879726"/>
              <a:ext cx="71438" cy="71439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3" name="Oval 43"/>
            <p:cNvSpPr>
              <a:spLocks noChangeAspect="1" noChangeArrowheads="1"/>
            </p:cNvSpPr>
            <p:nvPr/>
          </p:nvSpPr>
          <p:spPr bwMode="auto">
            <a:xfrm>
              <a:off x="7291387" y="2735264"/>
              <a:ext cx="71438" cy="71437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44" name="Picture 4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79" t="2429" r="18097" b="6274"/>
            <a:stretch>
              <a:fillRect/>
            </a:stretch>
          </p:blipFill>
          <p:spPr bwMode="auto">
            <a:xfrm>
              <a:off x="6743700" y="1582738"/>
              <a:ext cx="1727200" cy="2303463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8039100" y="3167063"/>
              <a:ext cx="25876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Text Box 46"/>
            <p:cNvSpPr txBox="1">
              <a:spLocks noChangeArrowheads="1"/>
            </p:cNvSpPr>
            <p:nvPr/>
          </p:nvSpPr>
          <p:spPr bwMode="auto">
            <a:xfrm>
              <a:off x="7896226" y="2806701"/>
              <a:ext cx="6030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bg1"/>
                  </a:solidFill>
                </a:rPr>
                <a:t>10 km</a:t>
              </a:r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 flipV="1">
              <a:off x="8183562" y="2374900"/>
              <a:ext cx="0" cy="24288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 Box 48"/>
            <p:cNvSpPr txBox="1">
              <a:spLocks noChangeArrowheads="1"/>
            </p:cNvSpPr>
            <p:nvPr/>
          </p:nvSpPr>
          <p:spPr bwMode="auto">
            <a:xfrm>
              <a:off x="8039101" y="2590801"/>
              <a:ext cx="2952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>
                  <a:solidFill>
                    <a:schemeClr val="bg1"/>
                  </a:solidFill>
                </a:rPr>
                <a:t>N</a:t>
              </a:r>
            </a:p>
          </p:txBody>
        </p:sp>
        <p:sp>
          <p:nvSpPr>
            <p:cNvPr id="49" name="Text Box 49"/>
            <p:cNvSpPr txBox="1">
              <a:spLocks noChangeArrowheads="1"/>
            </p:cNvSpPr>
            <p:nvPr/>
          </p:nvSpPr>
          <p:spPr bwMode="auto">
            <a:xfrm>
              <a:off x="6831553" y="2159001"/>
              <a:ext cx="1145634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/>
              <a:r>
                <a:rPr lang="fr-FR" sz="1600" dirty="0">
                  <a:solidFill>
                    <a:schemeClr val="bg1"/>
                  </a:solidFill>
                </a:rPr>
                <a:t>+ </a:t>
              </a:r>
              <a:r>
                <a:rPr lang="fr-FR" sz="1600" dirty="0" err="1">
                  <a:solidFill>
                    <a:schemeClr val="bg1"/>
                  </a:solidFill>
                </a:rPr>
                <a:t>Tetiaroa</a:t>
              </a:r>
              <a:r>
                <a:rPr lang="fr-FR" sz="1600" dirty="0">
                  <a:solidFill>
                    <a:schemeClr val="bg1"/>
                  </a:solidFill>
                </a:rPr>
                <a:t>:</a:t>
              </a:r>
            </a:p>
            <a:p>
              <a:pPr algn="r" eaLnBrk="1" hangingPunct="1"/>
              <a:r>
                <a:rPr lang="fr-FR" sz="1400" dirty="0">
                  <a:solidFill>
                    <a:schemeClr val="bg1"/>
                  </a:solidFill>
                </a:rPr>
                <a:t>15 </a:t>
              </a:r>
              <a:r>
                <a:rPr lang="fr-FR" sz="1400" dirty="0" err="1" smtClean="0">
                  <a:solidFill>
                    <a:schemeClr val="bg1"/>
                  </a:solidFill>
                </a:rPr>
                <a:t>juveniles</a:t>
              </a:r>
              <a:endParaRPr lang="fr-FR" sz="1400" dirty="0">
                <a:solidFill>
                  <a:schemeClr val="bg1"/>
                </a:solidFill>
              </a:endParaRPr>
            </a:p>
            <a:p>
              <a:pPr algn="r" eaLnBrk="1" hangingPunct="1"/>
              <a:r>
                <a:rPr lang="fr-FR" sz="1400" dirty="0">
                  <a:solidFill>
                    <a:schemeClr val="bg1"/>
                  </a:solidFill>
                </a:rPr>
                <a:t>2 </a:t>
              </a:r>
              <a:r>
                <a:rPr lang="fr-FR" sz="1400" dirty="0" err="1" smtClean="0">
                  <a:solidFill>
                    <a:schemeClr val="bg1"/>
                  </a:solidFill>
                </a:rPr>
                <a:t>adults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Text Box 51"/>
          <p:cNvSpPr txBox="1">
            <a:spLocks noChangeArrowheads="1"/>
          </p:cNvSpPr>
          <p:nvPr/>
        </p:nvSpPr>
        <p:spPr bwMode="auto">
          <a:xfrm>
            <a:off x="2555776" y="115889"/>
            <a:ext cx="40709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FFFF00"/>
                </a:solidFill>
              </a:rPr>
              <a:t>Genetic Parentage </a:t>
            </a:r>
            <a:r>
              <a:rPr lang="en-US" sz="2400" dirty="0">
                <a:solidFill>
                  <a:srgbClr val="FFFF00"/>
                </a:solidFill>
              </a:rPr>
              <a:t>A</a:t>
            </a:r>
            <a:r>
              <a:rPr lang="en-US" sz="2400" dirty="0" smtClean="0">
                <a:solidFill>
                  <a:srgbClr val="FFFF00"/>
                </a:solidFill>
              </a:rPr>
              <a:t>nalyses</a:t>
            </a:r>
            <a:endParaRPr lang="en-US" sz="2400" dirty="0">
              <a:solidFill>
                <a:srgbClr val="FFFF00"/>
              </a:solidFill>
            </a:endParaRPr>
          </a:p>
        </p:txBody>
      </p:sp>
      <p:grpSp>
        <p:nvGrpSpPr>
          <p:cNvPr id="52" name="Groupe 51"/>
          <p:cNvGrpSpPr/>
          <p:nvPr/>
        </p:nvGrpSpPr>
        <p:grpSpPr>
          <a:xfrm>
            <a:off x="107504" y="828390"/>
            <a:ext cx="3491880" cy="1874680"/>
            <a:chOff x="0" y="985102"/>
            <a:chExt cx="4356100" cy="2587915"/>
          </a:xfrm>
        </p:grpSpPr>
        <p:pic>
          <p:nvPicPr>
            <p:cNvPr id="35" name="Picture 35" descr="IMG_0382"/>
            <p:cNvPicPr>
              <a:picLocks noChangeAspect="1" noChangeArrowheads="1"/>
            </p:cNvPicPr>
            <p:nvPr/>
          </p:nvPicPr>
          <p:blipFill>
            <a:blip r:embed="rId8" cstate="print">
              <a:lum bright="6000"/>
            </a:blip>
            <a:srcRect l="9103" t="7887" r="19467"/>
            <a:stretch>
              <a:fillRect/>
            </a:stretch>
          </p:blipFill>
          <p:spPr bwMode="auto">
            <a:xfrm>
              <a:off x="2" y="1026667"/>
              <a:ext cx="2195513" cy="15890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6" name="Picture 36" descr="nouveau né"/>
            <p:cNvPicPr>
              <a:picLocks noChangeAspect="1" noChangeArrowheads="1"/>
            </p:cNvPicPr>
            <p:nvPr/>
          </p:nvPicPr>
          <p:blipFill>
            <a:blip r:embed="rId9" cstate="print">
              <a:lum bright="6000"/>
            </a:blip>
            <a:srcRect/>
            <a:stretch>
              <a:fillRect/>
            </a:stretch>
          </p:blipFill>
          <p:spPr bwMode="auto">
            <a:xfrm>
              <a:off x="2142260" y="985102"/>
              <a:ext cx="2186006" cy="16383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Picture 37" descr="Nurserie"/>
            <p:cNvPicPr>
              <a:picLocks noChangeAspect="1" noChangeArrowheads="1"/>
            </p:cNvPicPr>
            <p:nvPr/>
          </p:nvPicPr>
          <p:blipFill>
            <a:blip r:embed="rId10" cstate="print">
              <a:lum bright="6000"/>
            </a:blip>
            <a:srcRect l="4187" t="3873" r="3203" b="7797"/>
            <a:stretch>
              <a:fillRect/>
            </a:stretch>
          </p:blipFill>
          <p:spPr bwMode="auto">
            <a:xfrm>
              <a:off x="0" y="2485578"/>
              <a:ext cx="4356100" cy="108743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1" name="Picture 2" descr="C:\Users\Johann\Desktop\IMG_5653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72" t="17418" r="1" b="14337"/>
            <a:stretch/>
          </p:blipFill>
          <p:spPr bwMode="auto">
            <a:xfrm>
              <a:off x="2916240" y="2615752"/>
              <a:ext cx="1417609" cy="91008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285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0"/>
          <a:stretch>
            <a:fillRect/>
          </a:stretch>
        </p:blipFill>
        <p:spPr bwMode="auto">
          <a:xfrm>
            <a:off x="311019" y="49772"/>
            <a:ext cx="6781261" cy="482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IMG_7794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5" t="30098" r="18068" b="39804"/>
          <a:stretch>
            <a:fillRect/>
          </a:stretch>
        </p:blipFill>
        <p:spPr bwMode="auto">
          <a:xfrm>
            <a:off x="6790194" y="3147814"/>
            <a:ext cx="2303463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914888" y="69972"/>
            <a:ext cx="6265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b="1" dirty="0" smtClean="0">
                <a:solidFill>
                  <a:srgbClr val="FFFF00"/>
                </a:solidFill>
              </a:rPr>
              <a:t>Fine-</a:t>
            </a:r>
            <a:r>
              <a:rPr lang="fr-FR" b="1" dirty="0" err="1" smtClean="0">
                <a:solidFill>
                  <a:srgbClr val="FFFF00"/>
                </a:solidFill>
              </a:rPr>
              <a:t>scale</a:t>
            </a:r>
            <a:r>
              <a:rPr lang="fr-FR" b="1" dirty="0" smtClean="0">
                <a:solidFill>
                  <a:srgbClr val="FFFF00"/>
                </a:solidFill>
              </a:rPr>
              <a:t> </a:t>
            </a:r>
            <a:r>
              <a:rPr lang="fr-FR" b="1" dirty="0" err="1" smtClean="0">
                <a:solidFill>
                  <a:srgbClr val="FFFF00"/>
                </a:solidFill>
              </a:rPr>
              <a:t>females</a:t>
            </a:r>
            <a:r>
              <a:rPr lang="fr-FR" b="1" dirty="0" smtClean="0">
                <a:solidFill>
                  <a:srgbClr val="FFFF00"/>
                </a:solidFill>
              </a:rPr>
              <a:t> migrations to </a:t>
            </a:r>
            <a:r>
              <a:rPr lang="fr-FR" b="1" dirty="0" err="1" smtClean="0">
                <a:solidFill>
                  <a:srgbClr val="FFFF00"/>
                </a:solidFill>
              </a:rPr>
              <a:t>their</a:t>
            </a:r>
            <a:r>
              <a:rPr lang="fr-FR" b="1" dirty="0" smtClean="0">
                <a:solidFill>
                  <a:srgbClr val="FFFF00"/>
                </a:solidFill>
              </a:rPr>
              <a:t> nurseries</a:t>
            </a:r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7" name="Picture 14" descr="ban_requin_ptenoi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235" y="4130992"/>
            <a:ext cx="3576123" cy="1058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97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45"/>
          <a:stretch>
            <a:fillRect/>
          </a:stretch>
        </p:blipFill>
        <p:spPr bwMode="auto">
          <a:xfrm>
            <a:off x="3131840" y="74709"/>
            <a:ext cx="5616624" cy="506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IMG_72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27718" r="16731" b="33835"/>
          <a:stretch>
            <a:fillRect/>
          </a:stretch>
        </p:blipFill>
        <p:spPr bwMode="auto">
          <a:xfrm>
            <a:off x="6300788" y="2349502"/>
            <a:ext cx="23749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9552" y="130964"/>
            <a:ext cx="48967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000" dirty="0" smtClean="0">
                <a:solidFill>
                  <a:srgbClr val="FFFF00"/>
                </a:solidFill>
              </a:rPr>
              <a:t>Inter-</a:t>
            </a:r>
            <a:r>
              <a:rPr lang="fr-FR" sz="2000" dirty="0" err="1" smtClean="0">
                <a:solidFill>
                  <a:srgbClr val="FFFF00"/>
                </a:solidFill>
              </a:rPr>
              <a:t>island</a:t>
            </a:r>
            <a:r>
              <a:rPr lang="fr-FR" sz="2000" dirty="0" smtClean="0">
                <a:solidFill>
                  <a:srgbClr val="FFFF00"/>
                </a:solidFill>
              </a:rPr>
              <a:t> reproductive migrations</a:t>
            </a:r>
            <a:endParaRPr lang="fr-FR" sz="2000" dirty="0">
              <a:solidFill>
                <a:srgbClr val="FFFF00"/>
              </a:solidFill>
            </a:endParaRPr>
          </a:p>
          <a:p>
            <a:pPr algn="ctr" eaLnBrk="1" hangingPunct="1"/>
            <a:endParaRPr lang="fr-FR" sz="2000" dirty="0">
              <a:solidFill>
                <a:srgbClr val="FFFF00"/>
              </a:solidFill>
            </a:endParaRPr>
          </a:p>
        </p:txBody>
      </p:sp>
      <p:pic>
        <p:nvPicPr>
          <p:cNvPr id="7" name="Picture 9" descr="IMG_3565a"/>
          <p:cNvPicPr>
            <a:picLocks noChangeAspect="1" noChangeArrowheads="1"/>
          </p:cNvPicPr>
          <p:nvPr/>
        </p:nvPicPr>
        <p:blipFill>
          <a:blip r:embed="rId4" cstate="print"/>
          <a:srcRect l="12407" r="19781"/>
          <a:stretch>
            <a:fillRect/>
          </a:stretch>
        </p:blipFill>
        <p:spPr bwMode="auto">
          <a:xfrm>
            <a:off x="538777" y="871179"/>
            <a:ext cx="2160588" cy="4179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194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491880" y="123478"/>
            <a:ext cx="21602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800" dirty="0" err="1" smtClean="0">
                <a:solidFill>
                  <a:srgbClr val="FFFF00"/>
                </a:solidFill>
              </a:rPr>
              <a:t>Inbreeding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23850" y="915566"/>
            <a:ext cx="761939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</a:rPr>
              <a:t>Mean</a:t>
            </a:r>
            <a:r>
              <a:rPr lang="fr-FR" b="1" dirty="0" smtClean="0">
                <a:solidFill>
                  <a:schemeClr val="bg1"/>
                </a:solidFill>
              </a:rPr>
              <a:t> IR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(60 </a:t>
            </a:r>
            <a:r>
              <a:rPr lang="fr-FR" dirty="0" err="1" smtClean="0">
                <a:solidFill>
                  <a:schemeClr val="bg1"/>
                </a:solidFill>
              </a:rPr>
              <a:t>juveniles</a:t>
            </a:r>
            <a:r>
              <a:rPr lang="fr-FR" dirty="0">
                <a:solidFill>
                  <a:schemeClr val="bg1"/>
                </a:solidFill>
              </a:rPr>
              <a:t>) = </a:t>
            </a:r>
            <a:r>
              <a:rPr lang="fr-FR" dirty="0" smtClean="0">
                <a:solidFill>
                  <a:srgbClr val="FFCC00"/>
                </a:solidFill>
              </a:rPr>
              <a:t>0.038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→ </a:t>
            </a:r>
            <a:r>
              <a:rPr lang="fr-FR" dirty="0" err="1" smtClean="0">
                <a:solidFill>
                  <a:schemeClr val="bg1"/>
                </a:solidFill>
              </a:rPr>
              <a:t>random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mating</a:t>
            </a:r>
            <a:r>
              <a:rPr lang="fr-FR" dirty="0" smtClean="0">
                <a:solidFill>
                  <a:schemeClr val="bg1"/>
                </a:solidFill>
              </a:rPr>
              <a:t> (p </a:t>
            </a:r>
            <a:r>
              <a:rPr lang="fr-FR" dirty="0">
                <a:solidFill>
                  <a:schemeClr val="bg1"/>
                </a:solidFill>
              </a:rPr>
              <a:t>= </a:t>
            </a:r>
            <a:r>
              <a:rPr lang="fr-FR" dirty="0" smtClean="0">
                <a:solidFill>
                  <a:schemeClr val="bg1"/>
                </a:solidFill>
              </a:rPr>
              <a:t>0.06</a:t>
            </a:r>
            <a:r>
              <a:rPr lang="fr-FR" dirty="0">
                <a:solidFill>
                  <a:schemeClr val="bg1"/>
                </a:solidFill>
              </a:rPr>
              <a:t>; 10 000 simulations)</a:t>
            </a:r>
          </a:p>
          <a:p>
            <a:r>
              <a:rPr lang="fr-FR" dirty="0">
                <a:solidFill>
                  <a:schemeClr val="bg1"/>
                </a:solidFill>
              </a:rPr>
              <a:t>			</a:t>
            </a:r>
          </a:p>
          <a:p>
            <a:r>
              <a:rPr lang="fr-FR" dirty="0">
                <a:solidFill>
                  <a:schemeClr val="bg1"/>
                </a:solidFill>
              </a:rPr>
              <a:t>			</a:t>
            </a:r>
            <a:r>
              <a:rPr lang="fr-FR" b="1" dirty="0" smtClean="0">
                <a:solidFill>
                  <a:srgbClr val="FFC000"/>
                </a:solidFill>
              </a:rPr>
              <a:t>but</a:t>
            </a:r>
            <a:r>
              <a:rPr lang="fr-FR" dirty="0" smtClean="0">
                <a:solidFill>
                  <a:schemeClr val="bg1"/>
                </a:solidFill>
              </a:rPr>
              <a:t> high proportion of </a:t>
            </a:r>
            <a:r>
              <a:rPr lang="fr-FR" dirty="0" err="1" smtClean="0">
                <a:solidFill>
                  <a:schemeClr val="bg1"/>
                </a:solidFill>
              </a:rPr>
              <a:t>inbred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juveniles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611188" y="2283718"/>
            <a:ext cx="56378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 dirty="0" err="1">
                <a:solidFill>
                  <a:schemeClr val="bg1"/>
                </a:solidFill>
              </a:rPr>
              <a:t>IR</a:t>
            </a:r>
            <a:r>
              <a:rPr lang="fr-FR" baseline="-25000" dirty="0" err="1">
                <a:solidFill>
                  <a:schemeClr val="bg1"/>
                </a:solidFill>
              </a:rPr>
              <a:t>max</a:t>
            </a:r>
            <a:r>
              <a:rPr lang="fr-FR" dirty="0">
                <a:solidFill>
                  <a:schemeClr val="bg1"/>
                </a:solidFill>
              </a:rPr>
              <a:t> = </a:t>
            </a:r>
            <a:r>
              <a:rPr lang="fr-FR" dirty="0" smtClean="0">
                <a:solidFill>
                  <a:srgbClr val="FFCC00"/>
                </a:solidFill>
              </a:rPr>
              <a:t>0.59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(&gt;0,5 → </a:t>
            </a:r>
            <a:r>
              <a:rPr lang="fr-FR" dirty="0" err="1" smtClean="0">
                <a:solidFill>
                  <a:schemeClr val="bg1"/>
                </a:solidFill>
              </a:rPr>
              <a:t>fullsibling</a:t>
            </a:r>
            <a:r>
              <a:rPr lang="fr-FR" dirty="0" smtClean="0">
                <a:solidFill>
                  <a:schemeClr val="bg1"/>
                </a:solidFill>
              </a:rPr>
              <a:t> or parent/</a:t>
            </a:r>
            <a:r>
              <a:rPr lang="fr-FR" dirty="0" err="1" smtClean="0">
                <a:solidFill>
                  <a:schemeClr val="bg1"/>
                </a:solidFill>
              </a:rPr>
              <a:t>offspring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mating</a:t>
            </a:r>
            <a:r>
              <a:rPr lang="fr-FR" dirty="0" smtClean="0">
                <a:solidFill>
                  <a:schemeClr val="bg1"/>
                </a:solidFill>
              </a:rPr>
              <a:t>)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611190" y="2931790"/>
            <a:ext cx="37275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CC00"/>
                </a:solidFill>
              </a:rPr>
              <a:t>8%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of </a:t>
            </a:r>
            <a:r>
              <a:rPr lang="en-US" sz="2000" dirty="0">
                <a:solidFill>
                  <a:schemeClr val="bg1"/>
                </a:solidFill>
              </a:rPr>
              <a:t>IR &gt; </a:t>
            </a:r>
            <a:r>
              <a:rPr lang="en-US" sz="2000" dirty="0" smtClean="0">
                <a:solidFill>
                  <a:srgbClr val="FFCC00"/>
                </a:solidFill>
              </a:rPr>
              <a:t>0.25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et </a:t>
            </a:r>
            <a:r>
              <a:rPr lang="en-US" sz="2000" dirty="0">
                <a:solidFill>
                  <a:srgbClr val="FFCC00"/>
                </a:solidFill>
              </a:rPr>
              <a:t>32%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of </a:t>
            </a:r>
            <a:r>
              <a:rPr lang="en-US" sz="2000" dirty="0">
                <a:solidFill>
                  <a:schemeClr val="bg1"/>
                </a:solidFill>
              </a:rPr>
              <a:t>IR &gt; </a:t>
            </a:r>
            <a:r>
              <a:rPr lang="en-US" sz="2000" dirty="0" smtClean="0">
                <a:solidFill>
                  <a:srgbClr val="FFCC00"/>
                </a:solidFill>
              </a:rPr>
              <a:t>0.15</a:t>
            </a:r>
            <a:endParaRPr lang="en-US" sz="2000" dirty="0">
              <a:solidFill>
                <a:srgbClr val="FFCC00"/>
              </a:solidFill>
            </a:endParaRPr>
          </a:p>
        </p:txBody>
      </p:sp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931790"/>
            <a:ext cx="3708400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216012" y="3579862"/>
            <a:ext cx="49322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2400" dirty="0" err="1" smtClean="0">
                <a:solidFill>
                  <a:srgbClr val="FFFF00"/>
                </a:solidFill>
              </a:rPr>
              <a:t>Correlate</a:t>
            </a:r>
            <a:r>
              <a:rPr lang="fr-FR" sz="2400" dirty="0" smtClean="0">
                <a:solidFill>
                  <a:srgbClr val="FFFF00"/>
                </a:solidFill>
              </a:rPr>
              <a:t> </a:t>
            </a:r>
            <a:r>
              <a:rPr lang="fr-FR" sz="2400" dirty="0" err="1" smtClean="0">
                <a:solidFill>
                  <a:srgbClr val="FFFF00"/>
                </a:solidFill>
              </a:rPr>
              <a:t>with</a:t>
            </a:r>
            <a:r>
              <a:rPr lang="fr-FR" sz="2400" dirty="0" smtClean="0">
                <a:solidFill>
                  <a:srgbClr val="FFFF00"/>
                </a:solidFill>
              </a:rPr>
              <a:t> the </a:t>
            </a:r>
            <a:r>
              <a:rPr lang="en-GB" sz="2400" dirty="0" smtClean="0">
                <a:solidFill>
                  <a:srgbClr val="FFFF00"/>
                </a:solidFill>
              </a:rPr>
              <a:t>inefficient </a:t>
            </a:r>
            <a:r>
              <a:rPr lang="en-GB" sz="2400" dirty="0">
                <a:solidFill>
                  <a:srgbClr val="FFFF00"/>
                </a:solidFill>
              </a:rPr>
              <a:t>inbreeding avoidance </a:t>
            </a:r>
            <a:r>
              <a:rPr lang="en-GB" sz="2400" dirty="0" smtClean="0">
                <a:solidFill>
                  <a:srgbClr val="FFFF00"/>
                </a:solidFill>
              </a:rPr>
              <a:t>strategy found with social network analyses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10" name="Picture 2" descr="Nager-avec-un-requin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3059113" cy="60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40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Work\Photos\IMG_17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" t="18511" r="-181" b="6489"/>
          <a:stretch/>
        </p:blipFill>
        <p:spPr bwMode="auto">
          <a:xfrm>
            <a:off x="1879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75087" y="3507854"/>
            <a:ext cx="7920880" cy="1477328"/>
          </a:xfrm>
          <a:prstGeom prst="rect">
            <a:avLst/>
          </a:prstGeom>
          <a:solidFill>
            <a:schemeClr val="accent1">
              <a:alpha val="56000"/>
            </a:schemeClr>
          </a:solidFill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	Shark </a:t>
            </a:r>
            <a:r>
              <a:rPr lang="en-GB" b="1" dirty="0">
                <a:solidFill>
                  <a:schemeClr val="bg1"/>
                </a:solidFill>
              </a:rPr>
              <a:t>population structure can be complex </a:t>
            </a:r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O</a:t>
            </a:r>
            <a:r>
              <a:rPr lang="en-GB" b="1" dirty="0" smtClean="0">
                <a:solidFill>
                  <a:schemeClr val="bg1"/>
                </a:solidFill>
              </a:rPr>
              <a:t>ther </a:t>
            </a:r>
            <a:r>
              <a:rPr lang="en-GB" b="1" dirty="0">
                <a:solidFill>
                  <a:schemeClr val="bg1"/>
                </a:solidFill>
              </a:rPr>
              <a:t>studies on shark aggregations may benefit from such fine-scale analytical approaches </a:t>
            </a:r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	</a:t>
            </a:r>
            <a:r>
              <a:rPr lang="en-GB" b="1" dirty="0" smtClean="0">
                <a:solidFill>
                  <a:schemeClr val="bg1"/>
                </a:solidFill>
              </a:rPr>
              <a:t>better </a:t>
            </a:r>
            <a:r>
              <a:rPr lang="en-GB" b="1" dirty="0">
                <a:solidFill>
                  <a:schemeClr val="bg1"/>
                </a:solidFill>
              </a:rPr>
              <a:t>understand the causes and consequences of group living in these top predators.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4390"/>
            <a:ext cx="2876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</a:t>
            </a:r>
            <a:r>
              <a:rPr lang="fr-FR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fr-F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987574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000" b="1" dirty="0" smtClean="0">
                <a:solidFill>
                  <a:srgbClr val="FFFF00"/>
                </a:solidFill>
              </a:rPr>
              <a:t>Fine-scale subdivision of the population into social communities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b="1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b="1" dirty="0" smtClean="0">
                <a:solidFill>
                  <a:srgbClr val="FFFF00"/>
                </a:solidFill>
              </a:rPr>
              <a:t>Dynamic social structure but with an inefficient inbreeding avoidance strategy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b="1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b="1" dirty="0" smtClean="0">
                <a:solidFill>
                  <a:srgbClr val="FFFF00"/>
                </a:solidFill>
              </a:rPr>
              <a:t>Direct </a:t>
            </a:r>
            <a:r>
              <a:rPr lang="en-GB" sz="2000" b="1" dirty="0">
                <a:solidFill>
                  <a:srgbClr val="FFFF00"/>
                </a:solidFill>
              </a:rPr>
              <a:t>genetic evidence for reproductive </a:t>
            </a:r>
            <a:r>
              <a:rPr lang="en-GB" sz="2000" b="1" dirty="0" err="1" smtClean="0">
                <a:solidFill>
                  <a:srgbClr val="FFFF00"/>
                </a:solidFill>
              </a:rPr>
              <a:t>philopatry</a:t>
            </a:r>
            <a:r>
              <a:rPr lang="en-GB" sz="2000" b="1" dirty="0" smtClean="0">
                <a:solidFill>
                  <a:srgbClr val="FFFF00"/>
                </a:solidFill>
              </a:rPr>
              <a:t>, associated </a:t>
            </a:r>
            <a:r>
              <a:rPr lang="en-GB" sz="2000" b="1" dirty="0">
                <a:solidFill>
                  <a:srgbClr val="FFFF00"/>
                </a:solidFill>
              </a:rPr>
              <a:t>fine-scale </a:t>
            </a:r>
            <a:r>
              <a:rPr lang="en-GB" sz="2000" b="1" dirty="0" smtClean="0">
                <a:solidFill>
                  <a:srgbClr val="FFFF00"/>
                </a:solidFill>
              </a:rPr>
              <a:t>migrations, but relatively high level of inbreeding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848313" y="3550356"/>
            <a:ext cx="503237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847097" y="4420276"/>
            <a:ext cx="503237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9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Work\Photos\IMG_176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0" b="6851"/>
          <a:stretch/>
        </p:blipFill>
        <p:spPr bwMode="auto">
          <a:xfrm>
            <a:off x="5339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79514" y="-20538"/>
            <a:ext cx="40073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err="1" smtClean="0">
                <a:solidFill>
                  <a:schemeClr val="bg1"/>
                </a:solidFill>
              </a:rPr>
              <a:t>Acknoledgments</a:t>
            </a:r>
            <a:endParaRPr lang="fr-FR" sz="4400" dirty="0">
              <a:solidFill>
                <a:schemeClr val="bg1"/>
              </a:solidFill>
            </a:endParaRPr>
          </a:p>
        </p:txBody>
      </p:sp>
      <p:pic>
        <p:nvPicPr>
          <p:cNvPr id="6" name="Picture 13" descr="logo 40 ans criobe devant tee-shirt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92" y="783621"/>
            <a:ext cx="1771647" cy="124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WINDOWS\Bureau\SCOLARITE\AA-SYLVIE\DIVERS\LOGOS\Logo_EPHE_couleur.jpg"/>
          <p:cNvPicPr>
            <a:picLocks noChangeAspect="1" noChangeArrowheads="1"/>
          </p:cNvPicPr>
          <p:nvPr/>
        </p:nvPicPr>
        <p:blipFill>
          <a:blip r:embed="rId4" r:link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202" y="783621"/>
            <a:ext cx="792162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5" r="21889"/>
          <a:stretch>
            <a:fillRect/>
          </a:stretch>
        </p:blipFill>
        <p:spPr bwMode="auto">
          <a:xfrm>
            <a:off x="3110233" y="831704"/>
            <a:ext cx="893334" cy="63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labex-corail.fr/images/template7/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313" y="1518633"/>
            <a:ext cx="1240273" cy="63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79784" y="2139702"/>
            <a:ext cx="1768755" cy="1323439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CRIOBE:</a:t>
            </a:r>
          </a:p>
          <a:p>
            <a:r>
              <a:rPr lang="fr-FR" sz="1600" dirty="0" smtClean="0"/>
              <a:t>Serge Planes</a:t>
            </a:r>
          </a:p>
          <a:p>
            <a:r>
              <a:rPr lang="fr-FR" sz="1600" dirty="0" smtClean="0"/>
              <a:t>René </a:t>
            </a:r>
            <a:r>
              <a:rPr lang="fr-FR" sz="1600" dirty="0" err="1" smtClean="0"/>
              <a:t>Galzin</a:t>
            </a:r>
            <a:endParaRPr lang="fr-FR" sz="1600" dirty="0" smtClean="0"/>
          </a:p>
          <a:p>
            <a:r>
              <a:rPr lang="fr-FR" sz="1600" dirty="0" smtClean="0"/>
              <a:t>Thomas </a:t>
            </a:r>
            <a:r>
              <a:rPr lang="fr-FR" sz="1600" dirty="0" err="1" smtClean="0"/>
              <a:t>Vignaud</a:t>
            </a:r>
            <a:endParaRPr lang="fr-FR" sz="1600" dirty="0" smtClean="0"/>
          </a:p>
          <a:p>
            <a:r>
              <a:rPr lang="fr-FR" sz="1600" dirty="0" smtClean="0"/>
              <a:t>Julie </a:t>
            </a:r>
            <a:r>
              <a:rPr lang="fr-FR" sz="1600" dirty="0" err="1" smtClean="0"/>
              <a:t>Vercelloni</a:t>
            </a:r>
            <a:endParaRPr lang="fr-FR" sz="160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483299" y="129282"/>
            <a:ext cx="46206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sz="1600" b="1" i="1" dirty="0" err="1">
                <a:solidFill>
                  <a:srgbClr val="FFFF00"/>
                </a:solidFill>
              </a:rPr>
              <a:t>Laboratoire</a:t>
            </a:r>
            <a:r>
              <a:rPr lang="en-US" sz="1600" b="1" i="1" dirty="0">
                <a:solidFill>
                  <a:srgbClr val="FFFF00"/>
                </a:solidFill>
              </a:rPr>
              <a:t> </a:t>
            </a:r>
            <a:r>
              <a:rPr lang="en-US" sz="1600" b="1" i="1" dirty="0" err="1">
                <a:solidFill>
                  <a:srgbClr val="FFFF00"/>
                </a:solidFill>
              </a:rPr>
              <a:t>d'Excellence</a:t>
            </a:r>
            <a:r>
              <a:rPr lang="en-US" sz="1600" b="1" i="1" dirty="0">
                <a:solidFill>
                  <a:srgbClr val="FFFF00"/>
                </a:solidFill>
              </a:rPr>
              <a:t> « CORAIL »</a:t>
            </a:r>
            <a:r>
              <a:rPr lang="en-US" sz="1600" dirty="0">
                <a:solidFill>
                  <a:srgbClr val="FFFF00"/>
                </a:solidFill>
              </a:rPr>
              <a:t> </a:t>
            </a:r>
            <a:endParaRPr lang="fr-FR" sz="1600" b="1" dirty="0">
              <a:solidFill>
                <a:srgbClr val="FFFF00"/>
              </a:solidFill>
            </a:endParaRPr>
          </a:p>
          <a:p>
            <a:pPr algn="ctr" eaLnBrk="0" hangingPunct="0"/>
            <a:r>
              <a:rPr lang="fr-FR" sz="1600" b="1" dirty="0">
                <a:solidFill>
                  <a:srgbClr val="FFFF00"/>
                </a:solidFill>
              </a:rPr>
              <a:t>USR 3278 EPHE-CNRS, CRIOBE </a:t>
            </a:r>
          </a:p>
          <a:p>
            <a:pPr algn="ctr"/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Centre de </a:t>
            </a:r>
            <a:r>
              <a:rPr lang="en-US" sz="1600" dirty="0" err="1">
                <a:solidFill>
                  <a:srgbClr val="FFFF00"/>
                </a:solidFill>
                <a:cs typeface="Calibri" pitchFamily="34" charset="0"/>
              </a:rPr>
              <a:t>Biologie</a:t>
            </a:r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 et </a:t>
            </a:r>
            <a:r>
              <a:rPr lang="en-US" sz="1600" dirty="0" err="1">
                <a:solidFill>
                  <a:srgbClr val="FFFF00"/>
                </a:solidFill>
                <a:cs typeface="Calibri" pitchFamily="34" charset="0"/>
              </a:rPr>
              <a:t>d'Ecologie</a:t>
            </a:r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cs typeface="Calibri" pitchFamily="34" charset="0"/>
              </a:rPr>
              <a:t>Tropicale</a:t>
            </a:r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 et </a:t>
            </a:r>
            <a:r>
              <a:rPr lang="en-US" sz="1600" dirty="0" err="1">
                <a:solidFill>
                  <a:srgbClr val="FFFF00"/>
                </a:solidFill>
                <a:cs typeface="Calibri" pitchFamily="34" charset="0"/>
              </a:rPr>
              <a:t>Méditerranéenne</a:t>
            </a:r>
            <a:endParaRPr lang="en-US" sz="1600" dirty="0">
              <a:solidFill>
                <a:srgbClr val="FFFF00"/>
              </a:solidFill>
              <a:cs typeface="Calibri" pitchFamily="34" charset="0"/>
            </a:endParaRPr>
          </a:p>
          <a:p>
            <a:pPr algn="ctr"/>
            <a:r>
              <a:rPr lang="en-US" sz="1600" dirty="0" err="1">
                <a:solidFill>
                  <a:srgbClr val="FFFF00"/>
                </a:solidFill>
                <a:cs typeface="Calibri" pitchFamily="34" charset="0"/>
              </a:rPr>
              <a:t>Université</a:t>
            </a:r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 de Perpignan, </a:t>
            </a:r>
            <a:endParaRPr lang="en-US" sz="1600" dirty="0" smtClean="0">
              <a:solidFill>
                <a:srgbClr val="FFFF00"/>
              </a:solidFill>
              <a:cs typeface="Calibri" pitchFamily="34" charset="0"/>
            </a:endParaRPr>
          </a:p>
          <a:p>
            <a:pPr algn="ctr"/>
            <a:r>
              <a:rPr lang="en-US" sz="1600" dirty="0" smtClean="0">
                <a:solidFill>
                  <a:srgbClr val="FFFF00"/>
                </a:solidFill>
                <a:cs typeface="Calibri" pitchFamily="34" charset="0"/>
              </a:rPr>
              <a:t>52 </a:t>
            </a:r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Av. Paul </a:t>
            </a:r>
            <a:r>
              <a:rPr lang="en-US" sz="1600" dirty="0" err="1">
                <a:solidFill>
                  <a:srgbClr val="FFFF00"/>
                </a:solidFill>
                <a:cs typeface="Calibri" pitchFamily="34" charset="0"/>
              </a:rPr>
              <a:t>Alduy</a:t>
            </a:r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  66860 Perpignan </a:t>
            </a:r>
            <a:r>
              <a:rPr lang="en-US" sz="1600" dirty="0" err="1">
                <a:solidFill>
                  <a:srgbClr val="FFFF00"/>
                </a:solidFill>
                <a:cs typeface="Calibri" pitchFamily="34" charset="0"/>
              </a:rPr>
              <a:t>cedex</a:t>
            </a:r>
            <a:r>
              <a:rPr lang="en-US" sz="1600" dirty="0">
                <a:solidFill>
                  <a:srgbClr val="FFFF00"/>
                </a:solidFill>
                <a:cs typeface="Calibri" pitchFamily="34" charset="0"/>
              </a:rPr>
              <a:t>, </a:t>
            </a:r>
            <a:endParaRPr lang="en-US" sz="1600" dirty="0" smtClean="0">
              <a:solidFill>
                <a:srgbClr val="FFFF00"/>
              </a:solidFill>
              <a:cs typeface="Calibri" pitchFamily="34" charset="0"/>
            </a:endParaRPr>
          </a:p>
          <a:p>
            <a:pPr algn="ctr"/>
            <a:r>
              <a:rPr lang="en-US" sz="1600" dirty="0" smtClean="0">
                <a:solidFill>
                  <a:srgbClr val="FFFF00"/>
                </a:solidFill>
                <a:cs typeface="Calibri" pitchFamily="34" charset="0"/>
              </a:rPr>
              <a:t>France</a:t>
            </a:r>
          </a:p>
          <a:p>
            <a:pPr algn="ctr"/>
            <a:endParaRPr lang="en-US" sz="1200" dirty="0">
              <a:solidFill>
                <a:srgbClr val="FFFF00"/>
              </a:solidFill>
              <a:cs typeface="Calibri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cs typeface="Calibri" pitchFamily="34" charset="0"/>
              </a:rPr>
              <a:t>Email: johann.mourier@gmail.com</a:t>
            </a:r>
            <a:endParaRPr lang="en-US" sz="2000" b="1" dirty="0">
              <a:solidFill>
                <a:srgbClr val="FFFF00"/>
              </a:solidFill>
              <a:cs typeface="Calibri" pitchFamily="34" charset="0"/>
            </a:endParaRPr>
          </a:p>
        </p:txBody>
      </p:sp>
      <p:sp>
        <p:nvSpPr>
          <p:cNvPr id="12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93559" y="4039715"/>
            <a:ext cx="2133600" cy="476251"/>
          </a:xfrm>
        </p:spPr>
        <p:txBody>
          <a:bodyPr/>
          <a:lstStyle/>
          <a:p>
            <a:fld id="{69BDC199-AEE6-4801-B76E-E1D791A2631E}" type="slidenum">
              <a:rPr lang="en-US" sz="1600"/>
              <a:pPr/>
              <a:t>16</a:t>
            </a:fld>
            <a:endParaRPr lang="en-US" sz="1600"/>
          </a:p>
        </p:txBody>
      </p:sp>
      <p:sp>
        <p:nvSpPr>
          <p:cNvPr id="13" name="ZoneTexte 12"/>
          <p:cNvSpPr txBox="1"/>
          <p:nvPr/>
        </p:nvSpPr>
        <p:spPr>
          <a:xfrm>
            <a:off x="2548879" y="2437606"/>
            <a:ext cx="2834128" cy="92333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Advices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social networks</a:t>
            </a:r>
          </a:p>
          <a:p>
            <a:r>
              <a:rPr lang="fr-FR" dirty="0" smtClean="0"/>
              <a:t>David </a:t>
            </a:r>
            <a:r>
              <a:rPr lang="fr-FR" dirty="0" err="1" smtClean="0"/>
              <a:t>Lusseau</a:t>
            </a:r>
            <a:endParaRPr lang="fr-FR" dirty="0" smtClean="0"/>
          </a:p>
          <a:p>
            <a:r>
              <a:rPr lang="fr-FR" dirty="0" smtClean="0"/>
              <a:t>Hal Whitehead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73085" y="3507854"/>
            <a:ext cx="5447862" cy="156966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Fundings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fr-FR" sz="1600" dirty="0" smtClean="0"/>
          </a:p>
          <a:p>
            <a:r>
              <a:rPr lang="fr-FR" sz="1600" dirty="0" err="1" smtClean="0"/>
              <a:t>ProScience</a:t>
            </a:r>
            <a:endParaRPr lang="fr-FR" sz="1600" dirty="0" smtClean="0"/>
          </a:p>
          <a:p>
            <a:r>
              <a:rPr lang="fr-FR" sz="1600" dirty="0" smtClean="0"/>
              <a:t>Service de la pêche</a:t>
            </a:r>
          </a:p>
          <a:p>
            <a:r>
              <a:rPr lang="fr-FR" sz="1600" dirty="0" smtClean="0"/>
              <a:t>French </a:t>
            </a:r>
            <a:r>
              <a:rPr lang="fr-FR" sz="1600" dirty="0" err="1" smtClean="0"/>
              <a:t>polynesian</a:t>
            </a:r>
            <a:r>
              <a:rPr lang="fr-FR" sz="1600" dirty="0" smtClean="0"/>
              <a:t> </a:t>
            </a:r>
            <a:r>
              <a:rPr lang="fr-FR" sz="1600" dirty="0" err="1" smtClean="0"/>
              <a:t>governement</a:t>
            </a:r>
            <a:endParaRPr lang="fr-FR" sz="1600" dirty="0" smtClean="0"/>
          </a:p>
          <a:p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5980511" y="2464255"/>
            <a:ext cx="3096344" cy="1815882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Assistance on the </a:t>
            </a:r>
            <a:r>
              <a:rPr lang="fr-F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fr-FR" sz="1600" dirty="0" err="1" smtClean="0"/>
              <a:t>Planête</a:t>
            </a:r>
            <a:r>
              <a:rPr lang="fr-FR" sz="1600" dirty="0" smtClean="0"/>
              <a:t> Urgence (</a:t>
            </a:r>
            <a:r>
              <a:rPr lang="fr-FR" sz="1600" dirty="0" err="1" smtClean="0"/>
              <a:t>volunteers</a:t>
            </a:r>
            <a:r>
              <a:rPr lang="fr-FR" sz="1600" dirty="0" smtClean="0"/>
              <a:t>)</a:t>
            </a:r>
          </a:p>
          <a:p>
            <a:r>
              <a:rPr lang="fr-FR" sz="1600" dirty="0" smtClean="0"/>
              <a:t>Teman o Te </a:t>
            </a:r>
            <a:r>
              <a:rPr lang="fr-FR" sz="1600" dirty="0" err="1" smtClean="0"/>
              <a:t>Moana</a:t>
            </a:r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/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667" y="3571754"/>
            <a:ext cx="606425" cy="630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624" y="3571754"/>
            <a:ext cx="14319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261197"/>
            <a:ext cx="20224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015" y="3271444"/>
            <a:ext cx="804862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697" y="3271444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https://mail-attachment.googleusercontent.com/attachment/?saduie=AG9B_P_mH9nYkIDIqaNrvAXZhcGb&amp;attid=0.2&amp;disp=emb&amp;view=att&amp;th=137fd8fc43126c94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4" descr="https://mail-attachment.googleusercontent.com/attachment/?saduie=AG9B_P_mH9nYkIDIqaNrvAXZhcGb&amp;attid=0.2&amp;disp=emb&amp;view=att&amp;th=137fd8fc43126c94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AutoShape 6" descr="https://mail-attachment.googleusercontent.com/attachment/?saduie=AG9B_P_mH9nYkIDIqaNrvAXZhcGb&amp;attid=0.1&amp;disp=emb&amp;view=att&amp;th=137fd8fc43126c94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9" y="4506031"/>
            <a:ext cx="1971161" cy="52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Profile Picture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8" b="19482"/>
          <a:stretch/>
        </p:blipFill>
        <p:spPr bwMode="auto">
          <a:xfrm>
            <a:off x="5771318" y="4317556"/>
            <a:ext cx="1243393" cy="77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23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616</Words>
  <Application>Microsoft Office PowerPoint</Application>
  <PresentationFormat>Affichage à l'écran (16:9)</PresentationFormat>
  <Paragraphs>164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Johann</dc:creator>
  <cp:lastModifiedBy>Johann</cp:lastModifiedBy>
  <cp:revision>13</cp:revision>
  <dcterms:created xsi:type="dcterms:W3CDTF">2012-07-04T06:04:01Z</dcterms:created>
  <dcterms:modified xsi:type="dcterms:W3CDTF">2012-07-08T13:50:16Z</dcterms:modified>
</cp:coreProperties>
</file>